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0"/>
  </p:notesMasterIdLst>
  <p:sldIdLst>
    <p:sldId id="256" r:id="rId2"/>
    <p:sldId id="257" r:id="rId3"/>
    <p:sldId id="263" r:id="rId4"/>
    <p:sldId id="261" r:id="rId5"/>
    <p:sldId id="262" r:id="rId6"/>
    <p:sldId id="264" r:id="rId7"/>
    <p:sldId id="265" r:id="rId8"/>
    <p:sldId id="268" r:id="rId9"/>
  </p:sldIdLst>
  <p:sldSz cx="9144000" cy="5143500" type="screen16x9"/>
  <p:notesSz cx="6858000" cy="9144000"/>
  <p:embeddedFontLst>
    <p:embeddedFont>
      <p:font typeface="Bebas Neue" panose="020B0604020202020204" charset="-18"/>
      <p:regular r:id="rId11"/>
    </p:embeddedFont>
    <p:embeddedFont>
      <p:font typeface="Oxygen" panose="020B0604020202020204" charset="0"/>
      <p:regular r:id="rId12"/>
      <p:bold r:id="rId13"/>
    </p:embeddedFont>
    <p:embeddedFont>
      <p:font typeface="Poiret One" panose="020B0604020202020204" charset="0"/>
      <p:regular r:id="rId14"/>
    </p:embeddedFont>
    <p:embeddedFont>
      <p:font typeface="Oxygen Light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5B6F3D-D9E7-4C06-BA3B-D6DF006480F0}">
  <a:tblStyle styleId="{CA5B6F3D-D9E7-4C06-BA3B-D6DF006480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2" autoAdjust="0"/>
  </p:normalViewPr>
  <p:slideViewPr>
    <p:cSldViewPr snapToGrid="0">
      <p:cViewPr varScale="1">
        <p:scale>
          <a:sx n="110" d="100"/>
          <a:sy n="110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25f85ca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a25f85ca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c439249f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ac439249f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ac439249f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ac439249f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d20d076ce_3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ad20d076ce_3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c439249f7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ac439249f7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ac439249f7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ac439249f7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c439249f7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ac439249f7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ac439249f7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ac439249f7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9" cy="514400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49000" y="970200"/>
            <a:ext cx="3852000" cy="241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400" b="1"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49000" y="3380700"/>
            <a:ext cx="3852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 idx="2"/>
          </p:nvPr>
        </p:nvSpPr>
        <p:spPr>
          <a:xfrm>
            <a:off x="720000" y="29485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1"/>
          </p:nvPr>
        </p:nvSpPr>
        <p:spPr>
          <a:xfrm>
            <a:off x="720000" y="3315275"/>
            <a:ext cx="2336400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 idx="3"/>
          </p:nvPr>
        </p:nvSpPr>
        <p:spPr>
          <a:xfrm>
            <a:off x="3403800" y="29485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4"/>
          </p:nvPr>
        </p:nvSpPr>
        <p:spPr>
          <a:xfrm>
            <a:off x="3403800" y="3315275"/>
            <a:ext cx="2336400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 idx="5"/>
          </p:nvPr>
        </p:nvSpPr>
        <p:spPr>
          <a:xfrm>
            <a:off x="6087600" y="29485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6"/>
          </p:nvPr>
        </p:nvSpPr>
        <p:spPr>
          <a:xfrm>
            <a:off x="6087600" y="3315275"/>
            <a:ext cx="2336400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3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139007" y="2342625"/>
            <a:ext cx="328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5138900" y="1106175"/>
            <a:ext cx="3285000" cy="12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5139001" y="3323950"/>
            <a:ext cx="3285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●"/>
              <a:defRPr sz="1400"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○"/>
              <a:defRPr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■"/>
              <a:defRPr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●"/>
              <a:defRPr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○"/>
              <a:defRPr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■"/>
              <a:defRPr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●"/>
              <a:defRPr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○"/>
              <a:defRPr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Oxygen"/>
              <a:buChar char="■"/>
              <a:defRPr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703800" y="2491350"/>
            <a:ext cx="34941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4913600" y="2491350"/>
            <a:ext cx="3510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703800" y="3001175"/>
            <a:ext cx="3494100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4913600" y="3001175"/>
            <a:ext cx="3510300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2433000" y="1371169"/>
            <a:ext cx="4278000" cy="8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2433000" y="2441425"/>
            <a:ext cx="42780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1388100" y="1693050"/>
            <a:ext cx="6367800" cy="17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720000" y="28044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589526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720000" y="3177110"/>
            <a:ext cx="23364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3"/>
          </p:nvPr>
        </p:nvSpPr>
        <p:spPr>
          <a:xfrm>
            <a:off x="3403800" y="28044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4" hasCustomPrompt="1"/>
          </p:nvPr>
        </p:nvSpPr>
        <p:spPr>
          <a:xfrm>
            <a:off x="3403800" y="1589526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5"/>
          </p:nvPr>
        </p:nvSpPr>
        <p:spPr>
          <a:xfrm>
            <a:off x="3403800" y="3177110"/>
            <a:ext cx="23364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6"/>
          </p:nvPr>
        </p:nvSpPr>
        <p:spPr>
          <a:xfrm>
            <a:off x="6087600" y="28044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7" hasCustomPrompt="1"/>
          </p:nvPr>
        </p:nvSpPr>
        <p:spPr>
          <a:xfrm>
            <a:off x="6087600" y="1589526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8"/>
          </p:nvPr>
        </p:nvSpPr>
        <p:spPr>
          <a:xfrm>
            <a:off x="6087600" y="3177110"/>
            <a:ext cx="23364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720000" y="1452575"/>
            <a:ext cx="4461600" cy="28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aven Pro"/>
              <a:buChar char="●"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○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■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●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○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■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●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○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024427"/>
              </a:buClr>
              <a:buSzPts val="1400"/>
              <a:buFont typeface="Maven Pro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iret One"/>
              <a:buNone/>
              <a:defRPr sz="28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 Light"/>
              <a:buChar char="●"/>
              <a:defRPr sz="18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○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■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●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○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■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●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○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Oxygen Light"/>
              <a:buChar char="■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8" r:id="rId7"/>
    <p:sldLayoutId id="2147483659" r:id="rId8"/>
    <p:sldLayoutId id="2147483661" r:id="rId9"/>
    <p:sldLayoutId id="2147483664" r:id="rId10"/>
    <p:sldLayoutId id="2147483675" r:id="rId11"/>
    <p:sldLayoutId id="2147483676" r:id="rId12"/>
    <p:sldLayoutId id="2147483677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4"/>
          <p:cNvSpPr txBox="1">
            <a:spLocks noGrp="1"/>
          </p:cNvSpPr>
          <p:nvPr>
            <p:ph type="ctrTitle"/>
          </p:nvPr>
        </p:nvSpPr>
        <p:spPr>
          <a:xfrm>
            <a:off x="2770909" y="970200"/>
            <a:ext cx="5230091" cy="241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Bitna je prevencija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68" name="Google Shape;168;p34"/>
          <p:cNvSpPr txBox="1">
            <a:spLocks noGrp="1"/>
          </p:cNvSpPr>
          <p:nvPr>
            <p:ph type="subTitle" idx="1"/>
          </p:nvPr>
        </p:nvSpPr>
        <p:spPr>
          <a:xfrm>
            <a:off x="4149000" y="3380700"/>
            <a:ext cx="3852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 smtClean="0"/>
              <a:t>Dita</a:t>
            </a:r>
            <a:r>
              <a:rPr lang="hr-HR" dirty="0" smtClean="0"/>
              <a:t> Crnković, 8.D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Osnovna škola Bogumila Tonija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Kako provodimo svoje vrijeme?</a:t>
            </a:r>
            <a:r>
              <a:rPr lang="en" dirty="0" smtClean="0"/>
              <a:t> </a:t>
            </a:r>
            <a:endParaRPr dirty="0"/>
          </a:p>
        </p:txBody>
      </p:sp>
      <p:sp>
        <p:nvSpPr>
          <p:cNvPr id="174" name="Google Shape;174;p35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lnSpc>
                <a:spcPct val="100000"/>
              </a:lnSpc>
              <a:buFontTx/>
              <a:buChar char="-"/>
            </a:pPr>
            <a:r>
              <a:rPr lang="hr-HR" dirty="0">
                <a:solidFill>
                  <a:schemeClr val="bg2"/>
                </a:solidFill>
              </a:rPr>
              <a:t>slobodan odmor djeca najviše provode na računalima, </a:t>
            </a:r>
            <a:r>
              <a:rPr lang="hr-HR" dirty="0" smtClean="0">
                <a:solidFill>
                  <a:schemeClr val="bg2"/>
                </a:solidFill>
              </a:rPr>
              <a:t>mobitelima, TV-u, druženju </a:t>
            </a:r>
            <a:r>
              <a:rPr lang="hr-HR" dirty="0">
                <a:solidFill>
                  <a:schemeClr val="bg2"/>
                </a:solidFill>
              </a:rPr>
              <a:t>sa </a:t>
            </a:r>
            <a:r>
              <a:rPr lang="hr-HR" dirty="0" smtClean="0">
                <a:solidFill>
                  <a:schemeClr val="bg2"/>
                </a:solidFill>
              </a:rPr>
              <a:t>prijateljima, sportu ili u prirodi</a:t>
            </a:r>
          </a:p>
          <a:p>
            <a:pPr marL="0" indent="0">
              <a:lnSpc>
                <a:spcPct val="100000"/>
              </a:lnSpc>
              <a:buNone/>
            </a:pPr>
            <a:endParaRPr lang="hr-HR" dirty="0" smtClean="0">
              <a:solidFill>
                <a:schemeClr val="bg2"/>
              </a:solidFill>
            </a:endParaRPr>
          </a:p>
          <a:p>
            <a:pPr marL="171450" lvl="0" indent="-171450">
              <a:lnSpc>
                <a:spcPct val="100000"/>
              </a:lnSpc>
              <a:buFontTx/>
              <a:buChar char="-"/>
            </a:pPr>
            <a:r>
              <a:rPr lang="hr-HR" dirty="0" smtClean="0">
                <a:solidFill>
                  <a:schemeClr val="bg2"/>
                </a:solidFill>
              </a:rPr>
              <a:t>tri </a:t>
            </a:r>
            <a:r>
              <a:rPr lang="hr-HR" dirty="0">
                <a:solidFill>
                  <a:schemeClr val="bg2"/>
                </a:solidFill>
              </a:rPr>
              <a:t>temeljne funkcije koje treba zadovoljiti su: odmor, razonoda i razvoj </a:t>
            </a:r>
            <a:r>
              <a:rPr lang="hr-HR" dirty="0" smtClean="0">
                <a:solidFill>
                  <a:schemeClr val="bg2"/>
                </a:solidFill>
              </a:rPr>
              <a:t>ličnosti</a:t>
            </a:r>
          </a:p>
          <a:p>
            <a:pPr marL="0" lvl="0" indent="0">
              <a:lnSpc>
                <a:spcPct val="100000"/>
              </a:lnSpc>
              <a:buNone/>
            </a:pPr>
            <a:endParaRPr lang="hr-HR" dirty="0" smtClean="0">
              <a:solidFill>
                <a:schemeClr val="bg2"/>
              </a:solidFill>
            </a:endParaRPr>
          </a:p>
          <a:p>
            <a:pPr marL="171450" lvl="0" indent="-171450">
              <a:lnSpc>
                <a:spcPct val="100000"/>
              </a:lnSpc>
              <a:buFontTx/>
              <a:buChar char="-"/>
            </a:pPr>
            <a:r>
              <a:rPr lang="hr-HR" dirty="0" smtClean="0">
                <a:solidFill>
                  <a:schemeClr val="bg2"/>
                </a:solidFill>
              </a:rPr>
              <a:t>svi </a:t>
            </a:r>
            <a:r>
              <a:rPr lang="hr-HR" dirty="0">
                <a:solidFill>
                  <a:schemeClr val="bg2"/>
                </a:solidFill>
              </a:rPr>
              <a:t>ga </a:t>
            </a:r>
            <a:r>
              <a:rPr lang="hr-HR" dirty="0" smtClean="0">
                <a:solidFill>
                  <a:schemeClr val="bg2"/>
                </a:solidFill>
              </a:rPr>
              <a:t>oblikujemo </a:t>
            </a:r>
            <a:r>
              <a:rPr lang="hr-HR" dirty="0">
                <a:solidFill>
                  <a:schemeClr val="bg2"/>
                </a:solidFill>
              </a:rPr>
              <a:t>prema  vlastitim željama i </a:t>
            </a:r>
            <a:r>
              <a:rPr lang="hr-HR" dirty="0" smtClean="0">
                <a:solidFill>
                  <a:schemeClr val="bg2"/>
                </a:solidFill>
              </a:rPr>
              <a:t>zanimanjima</a:t>
            </a:r>
          </a:p>
          <a:p>
            <a:pPr marL="0" lvl="0" indent="0">
              <a:lnSpc>
                <a:spcPct val="100000"/>
              </a:lnSpc>
              <a:buNone/>
            </a:pPr>
            <a:endParaRPr lang="hr-HR" dirty="0" smtClean="0">
              <a:solidFill>
                <a:schemeClr val="bg2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hr-HR" dirty="0" smtClean="0">
              <a:solidFill>
                <a:schemeClr val="bg2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hr-HR" dirty="0">
                <a:solidFill>
                  <a:schemeClr val="bg2"/>
                </a:solidFill>
              </a:rPr>
              <a:t> Slobodno vrijeme i slobodne aktivnosti trebaju biti zadovoljstvo i veselje za dijete, a ne obveza kroz koju će ono gubiti slobodu, samopouzdanje i vrijeme za igru i druženje koje mu je neophodno u razdoblju odrastanja</a:t>
            </a:r>
            <a:r>
              <a:rPr lang="hr-HR" dirty="0" smtClean="0">
                <a:solidFill>
                  <a:schemeClr val="bg2"/>
                </a:solidFill>
              </a:rPr>
              <a:t>.</a:t>
            </a:r>
          </a:p>
          <a:p>
            <a:pPr marL="0" lvl="0" indent="0">
              <a:lnSpc>
                <a:spcPct val="100000"/>
              </a:lnSpc>
              <a:buNone/>
            </a:pPr>
            <a:endParaRPr lang="hr-HR" dirty="0" smtClean="0">
              <a:solidFill>
                <a:schemeClr val="bg2"/>
              </a:solidFill>
            </a:endParaRPr>
          </a:p>
          <a:p>
            <a:pPr marL="171450" lvl="0" indent="-171450">
              <a:lnSpc>
                <a:spcPct val="100000"/>
              </a:lnSpc>
              <a:buFontTx/>
              <a:buChar char="-"/>
            </a:pPr>
            <a:endParaRPr sz="1200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494" y="304219"/>
            <a:ext cx="1427011" cy="1427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109" y="2079914"/>
            <a:ext cx="893618" cy="8936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93771" y="4928056"/>
            <a:ext cx="378575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dirty="0">
                <a:solidFill>
                  <a:schemeClr val="bg2"/>
                </a:solidFill>
              </a:rPr>
              <a:t>https://cdn2.iconfinder.com/data/icons/font-awesome/1792/phone-512.png</a:t>
            </a:r>
          </a:p>
        </p:txBody>
      </p:sp>
      <p:sp>
        <p:nvSpPr>
          <p:cNvPr id="6" name="Rectangle 5"/>
          <p:cNvSpPr/>
          <p:nvPr/>
        </p:nvSpPr>
        <p:spPr>
          <a:xfrm>
            <a:off x="6366163" y="480983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800" dirty="0">
                <a:solidFill>
                  <a:schemeClr val="bg2"/>
                </a:solidFill>
              </a:rPr>
              <a:t>https://cdn-icons-png.flaticon.com/128/2058/2058943.png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1"/>
          <p:cNvSpPr txBox="1">
            <a:spLocks noGrp="1"/>
          </p:cNvSpPr>
          <p:nvPr>
            <p:ph type="subTitle" idx="1"/>
          </p:nvPr>
        </p:nvSpPr>
        <p:spPr>
          <a:xfrm>
            <a:off x="720001" y="1161630"/>
            <a:ext cx="4787181" cy="23020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1600"/>
              </a:spcBef>
              <a:spcAft>
                <a:spcPts val="1600"/>
              </a:spcAft>
              <a:buFontTx/>
              <a:buChar char="-"/>
            </a:pPr>
            <a:r>
              <a:rPr lang="hr-HR" dirty="0">
                <a:solidFill>
                  <a:schemeClr val="bg2"/>
                </a:solidFill>
              </a:rPr>
              <a:t> </a:t>
            </a:r>
            <a:r>
              <a:rPr lang="hr-HR" sz="1300" dirty="0" smtClean="0">
                <a:solidFill>
                  <a:schemeClr val="bg2"/>
                </a:solidFill>
              </a:rPr>
              <a:t> nenasilje je moralna </a:t>
            </a:r>
            <a:r>
              <a:rPr lang="hr-HR" sz="1300" dirty="0">
                <a:solidFill>
                  <a:schemeClr val="bg2"/>
                </a:solidFill>
              </a:rPr>
              <a:t>filozofija koja propovijeda odbacivanje nasilja kao sredstva za postizanje društvenih i političkih ciljeva</a:t>
            </a:r>
            <a:endParaRPr lang="hr-HR" sz="1300" dirty="0" smtClean="0">
              <a:solidFill>
                <a:schemeClr val="bg2"/>
              </a:solidFill>
            </a:endParaRPr>
          </a:p>
          <a:p>
            <a:pPr marL="285750" lvl="0" indent="-285750">
              <a:spcBef>
                <a:spcPts val="1600"/>
              </a:spcBef>
              <a:spcAft>
                <a:spcPts val="1600"/>
              </a:spcAft>
              <a:buFontTx/>
              <a:buChar char="-"/>
            </a:pPr>
            <a:r>
              <a:rPr lang="hr-HR" sz="1300" dirty="0" smtClean="0">
                <a:solidFill>
                  <a:schemeClr val="bg2"/>
                </a:solidFill>
              </a:rPr>
              <a:t>možemo </a:t>
            </a:r>
            <a:r>
              <a:rPr lang="hr-HR" sz="1300" dirty="0" smtClean="0">
                <a:solidFill>
                  <a:schemeClr val="bg2"/>
                </a:solidFill>
              </a:rPr>
              <a:t>postići razgovorom, dogovorom i komunikacijo</a:t>
            </a:r>
            <a:r>
              <a:rPr lang="hr-HR" sz="1400" dirty="0" smtClean="0">
                <a:solidFill>
                  <a:schemeClr val="bg2"/>
                </a:solidFill>
              </a:rPr>
              <a:t>m </a:t>
            </a:r>
          </a:p>
          <a:p>
            <a:pPr marL="285750" lvl="0" indent="-285750">
              <a:spcBef>
                <a:spcPts val="1600"/>
              </a:spcBef>
              <a:spcAft>
                <a:spcPts val="1600"/>
              </a:spcAft>
              <a:buFontTx/>
              <a:buChar char="-"/>
            </a:pPr>
            <a:r>
              <a:rPr lang="hr-HR" sz="1400" dirty="0">
                <a:solidFill>
                  <a:schemeClr val="bg2"/>
                </a:solidFill>
              </a:rPr>
              <a:t> </a:t>
            </a:r>
            <a:r>
              <a:rPr lang="hr-HR" sz="1300" dirty="0" smtClean="0">
                <a:solidFill>
                  <a:schemeClr val="bg2"/>
                </a:solidFill>
              </a:rPr>
              <a:t>nenasilje može </a:t>
            </a:r>
            <a:r>
              <a:rPr lang="hr-HR" sz="1300" dirty="0">
                <a:solidFill>
                  <a:schemeClr val="bg2"/>
                </a:solidFill>
              </a:rPr>
              <a:t>proizaći iz uvjerenja da je ozljeđivanje ljudi, </a:t>
            </a:r>
            <a:r>
              <a:rPr lang="hr-HR" sz="1300" dirty="0" smtClean="0">
                <a:solidFill>
                  <a:schemeClr val="bg2"/>
                </a:solidFill>
              </a:rPr>
              <a:t>životinja </a:t>
            </a:r>
            <a:r>
              <a:rPr lang="hr-HR" sz="1300" dirty="0">
                <a:solidFill>
                  <a:schemeClr val="bg2"/>
                </a:solidFill>
              </a:rPr>
              <a:t>ili okoliša nepotrebno za postizanje </a:t>
            </a:r>
            <a:r>
              <a:rPr lang="hr-HR" sz="1300" dirty="0" smtClean="0">
                <a:solidFill>
                  <a:schemeClr val="bg2"/>
                </a:solidFill>
              </a:rPr>
              <a:t>ishoda</a:t>
            </a:r>
            <a:endParaRPr lang="hr-HR" sz="1400" dirty="0">
              <a:solidFill>
                <a:schemeClr val="bg2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hr-HR" sz="1400" dirty="0">
                <a:solidFill>
                  <a:schemeClr val="bg2"/>
                </a:solidFill>
              </a:rPr>
              <a:t>Nenasilje je način djelovanja koji </a:t>
            </a:r>
            <a:r>
              <a:rPr lang="hr-HR" sz="1400" dirty="0" smtClean="0">
                <a:solidFill>
                  <a:schemeClr val="bg2"/>
                </a:solidFill>
              </a:rPr>
              <a:t>bezuvjetno isključuje </a:t>
            </a:r>
            <a:r>
              <a:rPr lang="hr-HR" sz="1400" dirty="0">
                <a:solidFill>
                  <a:schemeClr val="bg2"/>
                </a:solidFill>
              </a:rPr>
              <a:t>bilo koji oblik fizičkog nasilja usmjerenog prema sebi, drugima ili okolišu za postizanje osobnih ili društvenih </a:t>
            </a:r>
            <a:r>
              <a:rPr lang="hr-HR" sz="1400" dirty="0" smtClean="0">
                <a:solidFill>
                  <a:schemeClr val="bg2"/>
                </a:solidFill>
              </a:rPr>
              <a:t>ciljeva.</a:t>
            </a:r>
            <a:endParaRPr lang="hr-HR" sz="1400" dirty="0">
              <a:solidFill>
                <a:schemeClr val="bg2"/>
              </a:solidFill>
            </a:endParaRPr>
          </a:p>
        </p:txBody>
      </p:sp>
      <p:sp>
        <p:nvSpPr>
          <p:cNvPr id="225" name="Google Shape;225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Nenasilje</a:t>
            </a:r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073" y="2396836"/>
            <a:ext cx="2133600" cy="2133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47791" y="4928056"/>
            <a:ext cx="25875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800" dirty="0">
                <a:solidFill>
                  <a:schemeClr val="bg2"/>
                </a:solidFill>
              </a:rPr>
              <a:t>https://cdn-icons-png.flaticon.com/512/98/98724.png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>
            <a:spLocks noGrp="1"/>
          </p:cNvSpPr>
          <p:nvPr>
            <p:ph type="title"/>
          </p:nvPr>
        </p:nvSpPr>
        <p:spPr>
          <a:xfrm>
            <a:off x="-360217" y="775424"/>
            <a:ext cx="7258254" cy="8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 smtClean="0"/>
              <a:t>Kako očuvati mentalno zdravlje?</a:t>
            </a:r>
            <a:endParaRPr sz="3200" dirty="0"/>
          </a:p>
        </p:txBody>
      </p:sp>
      <p:sp>
        <p:nvSpPr>
          <p:cNvPr id="212" name="Google Shape;212;p39"/>
          <p:cNvSpPr txBox="1">
            <a:spLocks noGrp="1"/>
          </p:cNvSpPr>
          <p:nvPr>
            <p:ph type="subTitle" idx="1"/>
          </p:nvPr>
        </p:nvSpPr>
        <p:spPr>
          <a:xfrm>
            <a:off x="699655" y="1636124"/>
            <a:ext cx="7294417" cy="2873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>
              <a:spcAft>
                <a:spcPts val="1600"/>
              </a:spcAft>
              <a:buFontTx/>
              <a:buChar char="-"/>
            </a:pPr>
            <a:r>
              <a:rPr lang="hr-HR" dirty="0" smtClean="0">
                <a:solidFill>
                  <a:schemeClr val="bg2"/>
                </a:solidFill>
              </a:rPr>
              <a:t>prihvatite sebe kakvi jeste</a:t>
            </a:r>
          </a:p>
          <a:p>
            <a:pPr marL="285750" lvl="0" indent="-285750" algn="l">
              <a:spcAft>
                <a:spcPts val="1600"/>
              </a:spcAft>
              <a:buFontTx/>
              <a:buChar char="-"/>
            </a:pPr>
            <a:r>
              <a:rPr lang="hr-HR" dirty="0">
                <a:solidFill>
                  <a:schemeClr val="bg2"/>
                </a:solidFill>
              </a:rPr>
              <a:t>r</a:t>
            </a:r>
            <a:r>
              <a:rPr lang="hr-HR" dirty="0" smtClean="0">
                <a:solidFill>
                  <a:schemeClr val="bg2"/>
                </a:solidFill>
              </a:rPr>
              <a:t>azgovarajte i podijelite svoje osjećaje s nekim</a:t>
            </a:r>
          </a:p>
          <a:p>
            <a:pPr marL="285750" lvl="0" indent="-285750" algn="l">
              <a:spcAft>
                <a:spcPts val="1600"/>
              </a:spcAft>
              <a:buFontTx/>
              <a:buChar char="-"/>
            </a:pPr>
            <a:r>
              <a:rPr lang="hr-HR" dirty="0">
                <a:solidFill>
                  <a:schemeClr val="bg2"/>
                </a:solidFill>
              </a:rPr>
              <a:t>n</a:t>
            </a:r>
            <a:r>
              <a:rPr lang="hr-HR" dirty="0" smtClean="0">
                <a:solidFill>
                  <a:schemeClr val="bg2"/>
                </a:solidFill>
              </a:rPr>
              <a:t>jegujte prijateljstva</a:t>
            </a:r>
          </a:p>
          <a:p>
            <a:pPr marL="285750" lvl="0" indent="-285750" algn="l">
              <a:spcAft>
                <a:spcPts val="1600"/>
              </a:spcAft>
              <a:buFontTx/>
              <a:buChar char="-"/>
            </a:pPr>
            <a:r>
              <a:rPr lang="hr-HR" dirty="0">
                <a:solidFill>
                  <a:schemeClr val="bg2"/>
                </a:solidFill>
              </a:rPr>
              <a:t>u</a:t>
            </a:r>
            <a:r>
              <a:rPr lang="hr-HR" dirty="0" smtClean="0">
                <a:solidFill>
                  <a:schemeClr val="bg2"/>
                </a:solidFill>
              </a:rPr>
              <a:t>ključite se u zajednicu</a:t>
            </a:r>
          </a:p>
          <a:p>
            <a:pPr marL="285750" lvl="0" indent="-285750" algn="l">
              <a:spcAft>
                <a:spcPts val="1600"/>
              </a:spcAft>
              <a:buFontTx/>
              <a:buChar char="-"/>
            </a:pPr>
            <a:r>
              <a:rPr lang="hr-HR" dirty="0">
                <a:solidFill>
                  <a:schemeClr val="bg2"/>
                </a:solidFill>
              </a:rPr>
              <a:t>p</a:t>
            </a:r>
            <a:r>
              <a:rPr lang="hr-HR" dirty="0" smtClean="0">
                <a:solidFill>
                  <a:schemeClr val="bg2"/>
                </a:solidFill>
              </a:rPr>
              <a:t>ronađite nešto u čemu uživate</a:t>
            </a:r>
          </a:p>
          <a:p>
            <a:pPr marL="285750" lvl="0" indent="-285750" algn="l">
              <a:spcAft>
                <a:spcPts val="1600"/>
              </a:spcAft>
              <a:buFontTx/>
              <a:buChar char="-"/>
            </a:pPr>
            <a:r>
              <a:rPr lang="hr-HR" dirty="0">
                <a:solidFill>
                  <a:schemeClr val="bg2"/>
                </a:solidFill>
              </a:rPr>
              <a:t>n</a:t>
            </a:r>
            <a:r>
              <a:rPr lang="hr-HR" dirty="0" smtClean="0">
                <a:solidFill>
                  <a:schemeClr val="bg2"/>
                </a:solidFill>
              </a:rPr>
              <a:t>aučite nešto novo</a:t>
            </a:r>
          </a:p>
          <a:p>
            <a:pPr marL="285750" lvl="0" indent="-285750" algn="l">
              <a:spcAft>
                <a:spcPts val="1600"/>
              </a:spcAft>
              <a:buFontTx/>
              <a:buChar char="-"/>
            </a:pPr>
            <a:r>
              <a:rPr lang="hr-HR" dirty="0">
                <a:solidFill>
                  <a:schemeClr val="bg2"/>
                </a:solidFill>
              </a:rPr>
              <a:t>o</a:t>
            </a:r>
            <a:r>
              <a:rPr lang="hr-HR" dirty="0" smtClean="0">
                <a:solidFill>
                  <a:schemeClr val="bg2"/>
                </a:solidFill>
              </a:rPr>
              <a:t>bratite se za pomoć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4098" name="Picture 2" descr="File:Good mental health 2686188.sv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067" y="193963"/>
            <a:ext cx="2610933" cy="326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83873" y="4980360"/>
            <a:ext cx="73706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dirty="0">
                <a:solidFill>
                  <a:schemeClr val="bg2"/>
                </a:solidFill>
              </a:rPr>
              <a:t>https://upload.wikimedia.org/wikipedia/commons/thumb/6/66/Good_mental_health_2686188.svg/819px-Good_mental_health_2686188.svg.png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99796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STRES</a:t>
            </a:r>
            <a:endParaRPr dirty="0"/>
          </a:p>
        </p:txBody>
      </p:sp>
      <p:sp>
        <p:nvSpPr>
          <p:cNvPr id="218" name="Google Shape;218;p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Aft>
                <a:spcPts val="1600"/>
              </a:spcAft>
              <a:buFontTx/>
              <a:buChar char="-"/>
            </a:pPr>
            <a:r>
              <a:rPr lang="hr-HR" dirty="0" smtClean="0">
                <a:solidFill>
                  <a:schemeClr val="bg2"/>
                </a:solidFill>
              </a:rPr>
              <a:t>definiramo ga kao </a:t>
            </a:r>
            <a:r>
              <a:rPr lang="hr-HR" dirty="0">
                <a:solidFill>
                  <a:schemeClr val="bg2"/>
                </a:solidFill>
              </a:rPr>
              <a:t>skup fizičkih i psihičkih promjena koje nastaju kada vanjski i unutrašnji </a:t>
            </a:r>
            <a:r>
              <a:rPr lang="hr-HR" dirty="0" smtClean="0">
                <a:solidFill>
                  <a:schemeClr val="bg2"/>
                </a:solidFill>
              </a:rPr>
              <a:t>čimbenici koji </a:t>
            </a:r>
            <a:r>
              <a:rPr lang="hr-HR" dirty="0" smtClean="0">
                <a:solidFill>
                  <a:schemeClr val="bg2"/>
                </a:solidFill>
              </a:rPr>
              <a:t>remete fiziološku </a:t>
            </a:r>
            <a:r>
              <a:rPr lang="hr-HR" dirty="0">
                <a:solidFill>
                  <a:schemeClr val="bg2"/>
                </a:solidFill>
              </a:rPr>
              <a:t>ravnotežu </a:t>
            </a:r>
            <a:r>
              <a:rPr lang="hr-HR" dirty="0" smtClean="0">
                <a:solidFill>
                  <a:schemeClr val="bg2"/>
                </a:solidFill>
              </a:rPr>
              <a:t>organizma</a:t>
            </a:r>
          </a:p>
          <a:p>
            <a:pPr marL="285750" lvl="0" indent="-285750">
              <a:spcAft>
                <a:spcPts val="1600"/>
              </a:spcAft>
              <a:buFontTx/>
              <a:buChar char="-"/>
            </a:pPr>
            <a:r>
              <a:rPr lang="hr-HR" dirty="0">
                <a:solidFill>
                  <a:schemeClr val="bg2"/>
                </a:solidFill>
              </a:rPr>
              <a:t>r</a:t>
            </a:r>
            <a:r>
              <a:rPr lang="hr-HR" dirty="0" smtClean="0">
                <a:solidFill>
                  <a:schemeClr val="bg2"/>
                </a:solidFill>
              </a:rPr>
              <a:t>eakcija </a:t>
            </a:r>
            <a:r>
              <a:rPr lang="hr-HR" dirty="0">
                <a:solidFill>
                  <a:schemeClr val="bg2"/>
                </a:solidFill>
              </a:rPr>
              <a:t>na </a:t>
            </a:r>
            <a:r>
              <a:rPr lang="hr-HR" dirty="0" smtClean="0">
                <a:solidFill>
                  <a:schemeClr val="bg2"/>
                </a:solidFill>
              </a:rPr>
              <a:t>stres </a:t>
            </a:r>
            <a:r>
              <a:rPr lang="hr-HR" dirty="0">
                <a:solidFill>
                  <a:schemeClr val="bg2"/>
                </a:solidFill>
              </a:rPr>
              <a:t>ne treba uvijek biti negativna, stres može imati i pozitivan učinak na organizam te izazvati bolju </a:t>
            </a:r>
            <a:r>
              <a:rPr lang="hr-HR" dirty="0" smtClean="0">
                <a:solidFill>
                  <a:schemeClr val="bg2"/>
                </a:solidFill>
              </a:rPr>
              <a:t>prilagodbu</a:t>
            </a:r>
          </a:p>
          <a:p>
            <a:pPr marL="285750" lvl="0" indent="-285750">
              <a:spcAft>
                <a:spcPts val="1600"/>
              </a:spcAft>
              <a:buFontTx/>
              <a:buChar char="-"/>
            </a:pPr>
            <a:r>
              <a:rPr lang="hr-HR" dirty="0" smtClean="0">
                <a:solidFill>
                  <a:schemeClr val="bg2"/>
                </a:solidFill>
              </a:rPr>
              <a:t>negativne </a:t>
            </a:r>
            <a:r>
              <a:rPr lang="hr-HR" dirty="0">
                <a:solidFill>
                  <a:schemeClr val="bg2"/>
                </a:solidFill>
              </a:rPr>
              <a:t>posljedice izloženosti stresu mogu uzrokovati lošu adaptaciju i </a:t>
            </a:r>
            <a:r>
              <a:rPr lang="hr-HR" dirty="0" smtClean="0">
                <a:solidFill>
                  <a:schemeClr val="bg2"/>
                </a:solidFill>
              </a:rPr>
              <a:t>bolest</a:t>
            </a:r>
          </a:p>
          <a:p>
            <a:pPr marL="285750" lvl="0" indent="-285750">
              <a:spcAft>
                <a:spcPts val="1600"/>
              </a:spcAft>
              <a:buFontTx/>
              <a:buChar char="-"/>
            </a:pPr>
            <a:r>
              <a:rPr lang="hr-HR" dirty="0">
                <a:solidFill>
                  <a:schemeClr val="bg2"/>
                </a:solidFill>
              </a:rPr>
              <a:t>r</a:t>
            </a:r>
            <a:r>
              <a:rPr lang="hr-HR" dirty="0" smtClean="0">
                <a:solidFill>
                  <a:schemeClr val="bg2"/>
                </a:solidFill>
              </a:rPr>
              <a:t>azvoj </a:t>
            </a:r>
            <a:r>
              <a:rPr lang="hr-HR" dirty="0">
                <a:solidFill>
                  <a:schemeClr val="bg2"/>
                </a:solidFill>
              </a:rPr>
              <a:t>bolesti </a:t>
            </a:r>
            <a:r>
              <a:rPr lang="hr-HR" dirty="0" smtClean="0">
                <a:solidFill>
                  <a:schemeClr val="bg2"/>
                </a:solidFill>
              </a:rPr>
              <a:t>zbog stresa ovisi </a:t>
            </a:r>
            <a:r>
              <a:rPr lang="hr-HR" dirty="0">
                <a:solidFill>
                  <a:schemeClr val="bg2"/>
                </a:solidFill>
              </a:rPr>
              <a:t>o nizu čimbenika: naslijeđenim osobinama, odrastanju, stresogenim životnim događajima, potpori okoline</a:t>
            </a:r>
            <a:r>
              <a:rPr lang="hr-HR" dirty="0" smtClean="0">
                <a:solidFill>
                  <a:schemeClr val="bg2"/>
                </a:solidFill>
              </a:rPr>
              <a:t>,…</a:t>
            </a:r>
          </a:p>
          <a:p>
            <a:pPr marL="0" lvl="0" indent="0">
              <a:spcAft>
                <a:spcPts val="1600"/>
              </a:spcAft>
              <a:buNone/>
            </a:pPr>
            <a:r>
              <a:rPr lang="hr-HR" sz="1600" dirty="0" smtClean="0">
                <a:solidFill>
                  <a:schemeClr val="bg2"/>
                </a:solidFill>
              </a:rPr>
              <a:t>Kako se nositi sa stresom?</a:t>
            </a:r>
          </a:p>
          <a:p>
            <a:pPr marL="285750" lvl="0" indent="-285750">
              <a:spcAft>
                <a:spcPts val="1600"/>
              </a:spcAft>
              <a:buFontTx/>
              <a:buChar char="-"/>
            </a:pPr>
            <a:r>
              <a:rPr lang="hr-HR" dirty="0" smtClean="0">
                <a:solidFill>
                  <a:schemeClr val="bg2"/>
                </a:solidFill>
              </a:rPr>
              <a:t>porazgovarajte sami sa sobnom, prošećite, pročistite </a:t>
            </a:r>
            <a:r>
              <a:rPr lang="hr-HR" dirty="0" smtClean="0">
                <a:solidFill>
                  <a:schemeClr val="bg2"/>
                </a:solidFill>
              </a:rPr>
              <a:t>misli, </a:t>
            </a:r>
            <a:r>
              <a:rPr lang="hr-HR" dirty="0" smtClean="0">
                <a:solidFill>
                  <a:schemeClr val="bg2"/>
                </a:solidFill>
              </a:rPr>
              <a:t>otkrijte uzroke stresa,…</a:t>
            </a:r>
          </a:p>
          <a:p>
            <a:pPr marL="0" lvl="0" indent="0" algn="r">
              <a:spcAft>
                <a:spcPts val="1600"/>
              </a:spcAft>
              <a:buNone/>
            </a:pPr>
            <a:r>
              <a:rPr lang="hr-HR" sz="800" dirty="0" smtClean="0">
                <a:solidFill>
                  <a:schemeClr val="bg2"/>
                </a:solidFill>
              </a:rPr>
              <a:t>   https</a:t>
            </a:r>
            <a:r>
              <a:rPr lang="hr-HR" sz="800" dirty="0">
                <a:solidFill>
                  <a:schemeClr val="bg2"/>
                </a:solidFill>
              </a:rPr>
              <a:t>://www.pngall.com/wp-content/uploads/4/Stress-PNG-Picture.png</a:t>
            </a:r>
            <a:endParaRPr lang="hr-HR" sz="800" dirty="0" smtClean="0">
              <a:solidFill>
                <a:schemeClr val="bg2"/>
              </a:solidFill>
            </a:endParaRPr>
          </a:p>
          <a:p>
            <a:pPr marL="285750" lvl="0" indent="-285750">
              <a:spcAft>
                <a:spcPts val="1600"/>
              </a:spcAft>
              <a:buFontTx/>
              <a:buChar char="-"/>
            </a:pPr>
            <a:endParaRPr lang="hr-HR" dirty="0" smtClean="0">
              <a:solidFill>
                <a:schemeClr val="bg2"/>
              </a:solidFill>
            </a:endParaRPr>
          </a:p>
          <a:p>
            <a:pPr marL="285750" lvl="0" indent="-285750">
              <a:spcAft>
                <a:spcPts val="1600"/>
              </a:spcAft>
              <a:buFontTx/>
              <a:buChar char="-"/>
            </a:pPr>
            <a:endParaRPr lang="hr-HR" dirty="0" smtClean="0">
              <a:solidFill>
                <a:schemeClr val="bg2"/>
              </a:solidFill>
            </a:endParaRPr>
          </a:p>
          <a:p>
            <a:pPr marL="285750" lvl="0" indent="-285750">
              <a:spcAft>
                <a:spcPts val="1600"/>
              </a:spcAft>
              <a:buFontTx/>
              <a:buChar char="-"/>
            </a:pPr>
            <a:endParaRPr lang="hr-HR" dirty="0" smtClean="0">
              <a:solidFill>
                <a:schemeClr val="bg2"/>
              </a:solidFill>
            </a:endParaRPr>
          </a:p>
          <a:p>
            <a:pPr marL="285750" lvl="0" indent="-285750">
              <a:spcAft>
                <a:spcPts val="1600"/>
              </a:spcAft>
              <a:buFontTx/>
              <a:buChar char="-"/>
            </a:pPr>
            <a:endParaRPr lang="hr-HR" dirty="0" smtClean="0">
              <a:solidFill>
                <a:schemeClr val="bg2"/>
              </a:solidFill>
            </a:endParaRPr>
          </a:p>
          <a:p>
            <a:pPr marL="285750" lvl="0" indent="-285750">
              <a:spcAft>
                <a:spcPts val="1600"/>
              </a:spcAft>
              <a:buFontTx/>
              <a:buChar char="-"/>
            </a:pPr>
            <a:endParaRPr dirty="0"/>
          </a:p>
        </p:txBody>
      </p:sp>
      <p:sp>
        <p:nvSpPr>
          <p:cNvPr id="219" name="Google Shape;219;p40"/>
          <p:cNvSpPr txBox="1">
            <a:spLocks noGrp="1"/>
          </p:cNvSpPr>
          <p:nvPr>
            <p:ph type="title" idx="4294967295"/>
          </p:nvPr>
        </p:nvSpPr>
        <p:spPr>
          <a:xfrm>
            <a:off x="8589818" y="1073728"/>
            <a:ext cx="554182" cy="12979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52" name="Picture 4" descr="Stress PNG Picture | PNG Al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5" r="18491"/>
          <a:stretch/>
        </p:blipFill>
        <p:spPr bwMode="auto">
          <a:xfrm>
            <a:off x="7613071" y="2810017"/>
            <a:ext cx="1524001" cy="200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2"/>
          <p:cNvSpPr txBox="1">
            <a:spLocks noGrp="1"/>
          </p:cNvSpPr>
          <p:nvPr>
            <p:ph type="title"/>
          </p:nvPr>
        </p:nvSpPr>
        <p:spPr>
          <a:xfrm>
            <a:off x="720001" y="445025"/>
            <a:ext cx="167315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DEPRESIJA</a:t>
            </a:r>
            <a:endParaRPr dirty="0"/>
          </a:p>
        </p:txBody>
      </p:sp>
      <p:sp>
        <p:nvSpPr>
          <p:cNvPr id="236" name="Google Shape;236;p42"/>
          <p:cNvSpPr txBox="1">
            <a:spLocks noGrp="1"/>
          </p:cNvSpPr>
          <p:nvPr>
            <p:ph type="subTitle" idx="4294967295"/>
          </p:nvPr>
        </p:nvSpPr>
        <p:spPr>
          <a:xfrm>
            <a:off x="797718" y="1213712"/>
            <a:ext cx="6680994" cy="37511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Aft>
                <a:spcPts val="1600"/>
              </a:spcAft>
              <a:buFontTx/>
              <a:buChar char="-"/>
            </a:pPr>
            <a:r>
              <a:rPr lang="hr-HR" sz="1400" dirty="0" smtClean="0">
                <a:solidFill>
                  <a:schemeClr val="bg2"/>
                </a:solidFill>
              </a:rPr>
              <a:t>bolest </a:t>
            </a:r>
            <a:r>
              <a:rPr lang="hr-HR" sz="1400" dirty="0">
                <a:solidFill>
                  <a:schemeClr val="bg2"/>
                </a:solidFill>
              </a:rPr>
              <a:t>koju karakteriziraju poremećaji raspoloženja kao što su dugotrajna tuga, nesposobnost uživanja u ranije ugodnim stvarima ili aktivnostima i duševna </a:t>
            </a:r>
            <a:r>
              <a:rPr lang="hr-HR" sz="1400" dirty="0" smtClean="0">
                <a:solidFill>
                  <a:schemeClr val="bg2"/>
                </a:solidFill>
              </a:rPr>
              <a:t>bol</a:t>
            </a:r>
          </a:p>
          <a:p>
            <a:pPr marL="285750" lvl="0" indent="-285750">
              <a:spcAft>
                <a:spcPts val="1600"/>
              </a:spcAft>
              <a:buFontTx/>
              <a:buChar char="-"/>
            </a:pPr>
            <a:r>
              <a:rPr lang="hr-HR" sz="1400" dirty="0">
                <a:solidFill>
                  <a:schemeClr val="bg2"/>
                </a:solidFill>
              </a:rPr>
              <a:t>o</a:t>
            </a:r>
            <a:r>
              <a:rPr lang="hr-HR" sz="1400" dirty="0" smtClean="0">
                <a:solidFill>
                  <a:schemeClr val="bg2"/>
                </a:solidFill>
              </a:rPr>
              <a:t>na utječe </a:t>
            </a:r>
            <a:r>
              <a:rPr lang="hr-HR" sz="1400" dirty="0">
                <a:solidFill>
                  <a:schemeClr val="bg2"/>
                </a:solidFill>
              </a:rPr>
              <a:t>na obavljanje najjednostavnijih svakodnevnih zadataka, ponekad s razornim posljedicama za odnose s </a:t>
            </a:r>
            <a:r>
              <a:rPr lang="hr-HR" sz="1400" dirty="0" smtClean="0">
                <a:solidFill>
                  <a:schemeClr val="bg2"/>
                </a:solidFill>
              </a:rPr>
              <a:t>obitelji, </a:t>
            </a:r>
            <a:r>
              <a:rPr lang="hr-HR" sz="1400" dirty="0">
                <a:solidFill>
                  <a:schemeClr val="bg2"/>
                </a:solidFill>
              </a:rPr>
              <a:t>prijateljima i mogućnosti da se zaradi za </a:t>
            </a:r>
            <a:r>
              <a:rPr lang="hr-HR" sz="1400" dirty="0" smtClean="0">
                <a:solidFill>
                  <a:schemeClr val="bg2"/>
                </a:solidFill>
              </a:rPr>
              <a:t>život</a:t>
            </a:r>
          </a:p>
          <a:p>
            <a:pPr marL="285750" lvl="0" indent="-285750">
              <a:spcAft>
                <a:spcPts val="1600"/>
              </a:spcAft>
              <a:buFontTx/>
              <a:buChar char="-"/>
            </a:pPr>
            <a:r>
              <a:rPr lang="hr-HR" dirty="0"/>
              <a:t> </a:t>
            </a:r>
            <a:r>
              <a:rPr lang="hr-HR" sz="1400" dirty="0" smtClean="0">
                <a:solidFill>
                  <a:schemeClr val="bg2"/>
                </a:solidFill>
              </a:rPr>
              <a:t>simptomi: </a:t>
            </a:r>
            <a:r>
              <a:rPr lang="hr-HR" sz="1400" dirty="0">
                <a:solidFill>
                  <a:schemeClr val="bg2"/>
                </a:solidFill>
              </a:rPr>
              <a:t>manjak energije, promjene apetita, nesanicu ili preveliku potrebu za snom, povećanu tjeskobu ili zabrinutost, smanjenu koncentraciju, neodlučnost, nemir, osjećaj bezvrijednosti, krivnje </a:t>
            </a:r>
            <a:r>
              <a:rPr lang="hr-HR" sz="1400" dirty="0" smtClean="0">
                <a:solidFill>
                  <a:schemeClr val="bg2"/>
                </a:solidFill>
              </a:rPr>
              <a:t>ili </a:t>
            </a:r>
            <a:r>
              <a:rPr lang="hr-HR" sz="1400" dirty="0">
                <a:solidFill>
                  <a:schemeClr val="bg2"/>
                </a:solidFill>
              </a:rPr>
              <a:t>misli o </a:t>
            </a:r>
            <a:r>
              <a:rPr lang="hr-HR" sz="1400" dirty="0" smtClean="0">
                <a:solidFill>
                  <a:schemeClr val="bg2"/>
                </a:solidFill>
              </a:rPr>
              <a:t>samoozljeđivanju</a:t>
            </a:r>
          </a:p>
          <a:p>
            <a:pPr marL="285750" lvl="0" indent="-285750">
              <a:spcAft>
                <a:spcPts val="1600"/>
              </a:spcAft>
              <a:buFontTx/>
              <a:buChar char="-"/>
            </a:pPr>
            <a:r>
              <a:rPr lang="hr-HR" sz="1400" dirty="0">
                <a:solidFill>
                  <a:schemeClr val="bg2"/>
                </a:solidFill>
              </a:rPr>
              <a:t>r</a:t>
            </a:r>
            <a:r>
              <a:rPr lang="hr-HR" sz="1400" dirty="0" smtClean="0">
                <a:solidFill>
                  <a:schemeClr val="bg2"/>
                </a:solidFill>
              </a:rPr>
              <a:t>izik </a:t>
            </a:r>
            <a:r>
              <a:rPr lang="hr-HR" sz="1400" dirty="0">
                <a:solidFill>
                  <a:schemeClr val="bg2"/>
                </a:solidFill>
              </a:rPr>
              <a:t>od razvoja depresije se povećava sa stresom, traumatskim životnim događajima kao što su smrt voljene osobe ili prekid veze, fizičkim bolestima, problemima uzrokovanim konzumacijom alkohola ili droge, </a:t>
            </a:r>
            <a:r>
              <a:rPr lang="hr-HR" sz="1400" dirty="0" smtClean="0">
                <a:solidFill>
                  <a:schemeClr val="bg2"/>
                </a:solidFill>
              </a:rPr>
              <a:t>…</a:t>
            </a:r>
            <a:endParaRPr sz="1400" dirty="0">
              <a:solidFill>
                <a:schemeClr val="bg2"/>
              </a:solidFill>
            </a:endParaRPr>
          </a:p>
        </p:txBody>
      </p:sp>
      <p:sp>
        <p:nvSpPr>
          <p:cNvPr id="233" name="Google Shape;233;p42"/>
          <p:cNvSpPr/>
          <p:nvPr/>
        </p:nvSpPr>
        <p:spPr>
          <a:xfrm rot="10800000">
            <a:off x="-10193962" y="-4404443"/>
            <a:ext cx="97828" cy="71043"/>
          </a:xfrm>
          <a:custGeom>
            <a:avLst/>
            <a:gdLst/>
            <a:ahLst/>
            <a:cxnLst/>
            <a:rect l="l" t="t" r="r" b="b"/>
            <a:pathLst>
              <a:path w="10891" h="7909" extrusionOk="0">
                <a:moveTo>
                  <a:pt x="1188" y="1567"/>
                </a:moveTo>
                <a:lnTo>
                  <a:pt x="1289" y="1580"/>
                </a:lnTo>
                <a:lnTo>
                  <a:pt x="1390" y="1592"/>
                </a:lnTo>
                <a:lnTo>
                  <a:pt x="1516" y="1618"/>
                </a:lnTo>
                <a:lnTo>
                  <a:pt x="1643" y="1668"/>
                </a:lnTo>
                <a:lnTo>
                  <a:pt x="1782" y="1719"/>
                </a:lnTo>
                <a:lnTo>
                  <a:pt x="1946" y="1794"/>
                </a:lnTo>
                <a:lnTo>
                  <a:pt x="2034" y="1908"/>
                </a:lnTo>
                <a:lnTo>
                  <a:pt x="2123" y="2009"/>
                </a:lnTo>
                <a:lnTo>
                  <a:pt x="2199" y="2136"/>
                </a:lnTo>
                <a:lnTo>
                  <a:pt x="2274" y="2249"/>
                </a:lnTo>
                <a:lnTo>
                  <a:pt x="2337" y="2376"/>
                </a:lnTo>
                <a:lnTo>
                  <a:pt x="2401" y="2502"/>
                </a:lnTo>
                <a:lnTo>
                  <a:pt x="2451" y="2628"/>
                </a:lnTo>
                <a:lnTo>
                  <a:pt x="2489" y="2767"/>
                </a:lnTo>
                <a:lnTo>
                  <a:pt x="2578" y="3020"/>
                </a:lnTo>
                <a:lnTo>
                  <a:pt x="2653" y="3285"/>
                </a:lnTo>
                <a:lnTo>
                  <a:pt x="2716" y="3550"/>
                </a:lnTo>
                <a:lnTo>
                  <a:pt x="2767" y="3816"/>
                </a:lnTo>
                <a:lnTo>
                  <a:pt x="2805" y="4081"/>
                </a:lnTo>
                <a:lnTo>
                  <a:pt x="2843" y="4359"/>
                </a:lnTo>
                <a:lnTo>
                  <a:pt x="2881" y="4889"/>
                </a:lnTo>
                <a:lnTo>
                  <a:pt x="2893" y="4990"/>
                </a:lnTo>
                <a:lnTo>
                  <a:pt x="2931" y="5066"/>
                </a:lnTo>
                <a:lnTo>
                  <a:pt x="2982" y="5129"/>
                </a:lnTo>
                <a:lnTo>
                  <a:pt x="3032" y="5193"/>
                </a:lnTo>
                <a:lnTo>
                  <a:pt x="3057" y="5208"/>
                </a:lnTo>
                <a:lnTo>
                  <a:pt x="3057" y="5208"/>
                </a:lnTo>
                <a:lnTo>
                  <a:pt x="2994" y="5231"/>
                </a:lnTo>
                <a:lnTo>
                  <a:pt x="2843" y="5294"/>
                </a:lnTo>
                <a:lnTo>
                  <a:pt x="2679" y="5369"/>
                </a:lnTo>
                <a:lnTo>
                  <a:pt x="2620" y="5404"/>
                </a:lnTo>
                <a:lnTo>
                  <a:pt x="2620" y="5404"/>
                </a:lnTo>
                <a:lnTo>
                  <a:pt x="2274" y="4978"/>
                </a:lnTo>
                <a:lnTo>
                  <a:pt x="1895" y="4498"/>
                </a:lnTo>
                <a:lnTo>
                  <a:pt x="1554" y="4005"/>
                </a:lnTo>
                <a:lnTo>
                  <a:pt x="1390" y="3752"/>
                </a:lnTo>
                <a:lnTo>
                  <a:pt x="1226" y="3500"/>
                </a:lnTo>
                <a:lnTo>
                  <a:pt x="1112" y="3348"/>
                </a:lnTo>
                <a:lnTo>
                  <a:pt x="1011" y="3171"/>
                </a:lnTo>
                <a:lnTo>
                  <a:pt x="923" y="2982"/>
                </a:lnTo>
                <a:lnTo>
                  <a:pt x="847" y="2792"/>
                </a:lnTo>
                <a:lnTo>
                  <a:pt x="784" y="2590"/>
                </a:lnTo>
                <a:lnTo>
                  <a:pt x="746" y="2401"/>
                </a:lnTo>
                <a:lnTo>
                  <a:pt x="720" y="2211"/>
                </a:lnTo>
                <a:lnTo>
                  <a:pt x="720" y="2047"/>
                </a:lnTo>
                <a:lnTo>
                  <a:pt x="733" y="1959"/>
                </a:lnTo>
                <a:lnTo>
                  <a:pt x="746" y="1895"/>
                </a:lnTo>
                <a:lnTo>
                  <a:pt x="771" y="1820"/>
                </a:lnTo>
                <a:lnTo>
                  <a:pt x="809" y="1757"/>
                </a:lnTo>
                <a:lnTo>
                  <a:pt x="847" y="1706"/>
                </a:lnTo>
                <a:lnTo>
                  <a:pt x="897" y="1655"/>
                </a:lnTo>
                <a:lnTo>
                  <a:pt x="960" y="1618"/>
                </a:lnTo>
                <a:lnTo>
                  <a:pt x="1024" y="1592"/>
                </a:lnTo>
                <a:lnTo>
                  <a:pt x="1099" y="1580"/>
                </a:lnTo>
                <a:lnTo>
                  <a:pt x="1188" y="1567"/>
                </a:lnTo>
                <a:close/>
                <a:moveTo>
                  <a:pt x="4498" y="759"/>
                </a:moveTo>
                <a:lnTo>
                  <a:pt x="4536" y="784"/>
                </a:lnTo>
                <a:lnTo>
                  <a:pt x="4586" y="809"/>
                </a:lnTo>
                <a:lnTo>
                  <a:pt x="4637" y="847"/>
                </a:lnTo>
                <a:lnTo>
                  <a:pt x="4675" y="898"/>
                </a:lnTo>
                <a:lnTo>
                  <a:pt x="4763" y="1011"/>
                </a:lnTo>
                <a:lnTo>
                  <a:pt x="4839" y="1163"/>
                </a:lnTo>
                <a:lnTo>
                  <a:pt x="4902" y="1327"/>
                </a:lnTo>
                <a:lnTo>
                  <a:pt x="4965" y="1504"/>
                </a:lnTo>
                <a:lnTo>
                  <a:pt x="5066" y="1832"/>
                </a:lnTo>
                <a:lnTo>
                  <a:pt x="5130" y="2085"/>
                </a:lnTo>
                <a:lnTo>
                  <a:pt x="5155" y="2199"/>
                </a:lnTo>
                <a:lnTo>
                  <a:pt x="5155" y="2502"/>
                </a:lnTo>
                <a:lnTo>
                  <a:pt x="5130" y="2792"/>
                </a:lnTo>
                <a:lnTo>
                  <a:pt x="5104" y="3096"/>
                </a:lnTo>
                <a:lnTo>
                  <a:pt x="5066" y="3399"/>
                </a:lnTo>
                <a:lnTo>
                  <a:pt x="5016" y="3715"/>
                </a:lnTo>
                <a:lnTo>
                  <a:pt x="4967" y="4018"/>
                </a:lnTo>
                <a:lnTo>
                  <a:pt x="4940" y="4131"/>
                </a:lnTo>
                <a:lnTo>
                  <a:pt x="4826" y="4662"/>
                </a:lnTo>
                <a:lnTo>
                  <a:pt x="4814" y="4763"/>
                </a:lnTo>
                <a:lnTo>
                  <a:pt x="4826" y="4852"/>
                </a:lnTo>
                <a:lnTo>
                  <a:pt x="4852" y="4927"/>
                </a:lnTo>
                <a:lnTo>
                  <a:pt x="4889" y="4990"/>
                </a:lnTo>
                <a:lnTo>
                  <a:pt x="4940" y="5054"/>
                </a:lnTo>
                <a:lnTo>
                  <a:pt x="5003" y="5092"/>
                </a:lnTo>
                <a:lnTo>
                  <a:pt x="5066" y="5129"/>
                </a:lnTo>
                <a:lnTo>
                  <a:pt x="5142" y="5155"/>
                </a:lnTo>
                <a:lnTo>
                  <a:pt x="5218" y="5167"/>
                </a:lnTo>
                <a:lnTo>
                  <a:pt x="5294" y="5167"/>
                </a:lnTo>
                <a:lnTo>
                  <a:pt x="5370" y="5155"/>
                </a:lnTo>
                <a:lnTo>
                  <a:pt x="5433" y="5117"/>
                </a:lnTo>
                <a:lnTo>
                  <a:pt x="5509" y="5079"/>
                </a:lnTo>
                <a:lnTo>
                  <a:pt x="5559" y="5016"/>
                </a:lnTo>
                <a:lnTo>
                  <a:pt x="5610" y="4940"/>
                </a:lnTo>
                <a:lnTo>
                  <a:pt x="5635" y="4852"/>
                </a:lnTo>
                <a:lnTo>
                  <a:pt x="5761" y="4334"/>
                </a:lnTo>
                <a:lnTo>
                  <a:pt x="5790" y="4175"/>
                </a:lnTo>
                <a:lnTo>
                  <a:pt x="5790" y="4175"/>
                </a:lnTo>
                <a:lnTo>
                  <a:pt x="5862" y="3929"/>
                </a:lnTo>
                <a:lnTo>
                  <a:pt x="5963" y="3626"/>
                </a:lnTo>
                <a:lnTo>
                  <a:pt x="6064" y="3323"/>
                </a:lnTo>
                <a:lnTo>
                  <a:pt x="6191" y="3032"/>
                </a:lnTo>
                <a:lnTo>
                  <a:pt x="6317" y="2742"/>
                </a:lnTo>
                <a:lnTo>
                  <a:pt x="6456" y="2451"/>
                </a:lnTo>
                <a:lnTo>
                  <a:pt x="6519" y="2338"/>
                </a:lnTo>
                <a:lnTo>
                  <a:pt x="6582" y="2211"/>
                </a:lnTo>
                <a:lnTo>
                  <a:pt x="6658" y="2098"/>
                </a:lnTo>
                <a:lnTo>
                  <a:pt x="6734" y="1984"/>
                </a:lnTo>
                <a:lnTo>
                  <a:pt x="6822" y="1870"/>
                </a:lnTo>
                <a:lnTo>
                  <a:pt x="6911" y="1782"/>
                </a:lnTo>
                <a:lnTo>
                  <a:pt x="7012" y="1719"/>
                </a:lnTo>
                <a:lnTo>
                  <a:pt x="7100" y="1668"/>
                </a:lnTo>
                <a:lnTo>
                  <a:pt x="7189" y="1655"/>
                </a:lnTo>
                <a:lnTo>
                  <a:pt x="7227" y="1655"/>
                </a:lnTo>
                <a:lnTo>
                  <a:pt x="7277" y="1668"/>
                </a:lnTo>
                <a:lnTo>
                  <a:pt x="7315" y="1693"/>
                </a:lnTo>
                <a:lnTo>
                  <a:pt x="7353" y="1719"/>
                </a:lnTo>
                <a:lnTo>
                  <a:pt x="7391" y="1757"/>
                </a:lnTo>
                <a:lnTo>
                  <a:pt x="7416" y="1807"/>
                </a:lnTo>
                <a:lnTo>
                  <a:pt x="7479" y="1946"/>
                </a:lnTo>
                <a:lnTo>
                  <a:pt x="7530" y="2136"/>
                </a:lnTo>
                <a:lnTo>
                  <a:pt x="7555" y="2363"/>
                </a:lnTo>
                <a:lnTo>
                  <a:pt x="7568" y="2666"/>
                </a:lnTo>
                <a:lnTo>
                  <a:pt x="7543" y="2818"/>
                </a:lnTo>
                <a:lnTo>
                  <a:pt x="7492" y="2969"/>
                </a:lnTo>
                <a:lnTo>
                  <a:pt x="7441" y="3121"/>
                </a:lnTo>
                <a:lnTo>
                  <a:pt x="7378" y="3272"/>
                </a:lnTo>
                <a:lnTo>
                  <a:pt x="7227" y="3563"/>
                </a:lnTo>
                <a:lnTo>
                  <a:pt x="7062" y="3841"/>
                </a:lnTo>
                <a:lnTo>
                  <a:pt x="6886" y="4157"/>
                </a:lnTo>
                <a:lnTo>
                  <a:pt x="6671" y="4460"/>
                </a:lnTo>
                <a:lnTo>
                  <a:pt x="6456" y="4750"/>
                </a:lnTo>
                <a:lnTo>
                  <a:pt x="6229" y="5041"/>
                </a:lnTo>
                <a:lnTo>
                  <a:pt x="6178" y="5117"/>
                </a:lnTo>
                <a:lnTo>
                  <a:pt x="6140" y="5205"/>
                </a:lnTo>
                <a:lnTo>
                  <a:pt x="6128" y="5281"/>
                </a:lnTo>
                <a:lnTo>
                  <a:pt x="6128" y="5357"/>
                </a:lnTo>
                <a:lnTo>
                  <a:pt x="6153" y="5433"/>
                </a:lnTo>
                <a:lnTo>
                  <a:pt x="6178" y="5496"/>
                </a:lnTo>
                <a:lnTo>
                  <a:pt x="6216" y="5572"/>
                </a:lnTo>
                <a:lnTo>
                  <a:pt x="6267" y="5622"/>
                </a:lnTo>
                <a:lnTo>
                  <a:pt x="6317" y="5673"/>
                </a:lnTo>
                <a:lnTo>
                  <a:pt x="6393" y="5698"/>
                </a:lnTo>
                <a:lnTo>
                  <a:pt x="6456" y="5723"/>
                </a:lnTo>
                <a:lnTo>
                  <a:pt x="6532" y="5736"/>
                </a:lnTo>
                <a:lnTo>
                  <a:pt x="6608" y="5736"/>
                </a:lnTo>
                <a:lnTo>
                  <a:pt x="6683" y="5711"/>
                </a:lnTo>
                <a:lnTo>
                  <a:pt x="6759" y="5673"/>
                </a:lnTo>
                <a:lnTo>
                  <a:pt x="6835" y="5609"/>
                </a:lnTo>
                <a:lnTo>
                  <a:pt x="7265" y="5180"/>
                </a:lnTo>
                <a:lnTo>
                  <a:pt x="7694" y="4776"/>
                </a:lnTo>
                <a:lnTo>
                  <a:pt x="7922" y="4586"/>
                </a:lnTo>
                <a:lnTo>
                  <a:pt x="8149" y="4397"/>
                </a:lnTo>
                <a:lnTo>
                  <a:pt x="8402" y="4207"/>
                </a:lnTo>
                <a:lnTo>
                  <a:pt x="8654" y="4030"/>
                </a:lnTo>
                <a:lnTo>
                  <a:pt x="8831" y="3967"/>
                </a:lnTo>
                <a:lnTo>
                  <a:pt x="8995" y="3904"/>
                </a:lnTo>
                <a:lnTo>
                  <a:pt x="9147" y="3866"/>
                </a:lnTo>
                <a:lnTo>
                  <a:pt x="9286" y="3828"/>
                </a:lnTo>
                <a:lnTo>
                  <a:pt x="9412" y="3803"/>
                </a:lnTo>
                <a:lnTo>
                  <a:pt x="9539" y="3790"/>
                </a:lnTo>
                <a:lnTo>
                  <a:pt x="9640" y="3790"/>
                </a:lnTo>
                <a:lnTo>
                  <a:pt x="9728" y="3803"/>
                </a:lnTo>
                <a:lnTo>
                  <a:pt x="9817" y="3828"/>
                </a:lnTo>
                <a:lnTo>
                  <a:pt x="9892" y="3854"/>
                </a:lnTo>
                <a:lnTo>
                  <a:pt x="9956" y="3879"/>
                </a:lnTo>
                <a:lnTo>
                  <a:pt x="10006" y="3917"/>
                </a:lnTo>
                <a:lnTo>
                  <a:pt x="10044" y="3967"/>
                </a:lnTo>
                <a:lnTo>
                  <a:pt x="10082" y="4018"/>
                </a:lnTo>
                <a:lnTo>
                  <a:pt x="10107" y="4081"/>
                </a:lnTo>
                <a:lnTo>
                  <a:pt x="10132" y="4131"/>
                </a:lnTo>
                <a:lnTo>
                  <a:pt x="10132" y="4207"/>
                </a:lnTo>
                <a:lnTo>
                  <a:pt x="10132" y="4270"/>
                </a:lnTo>
                <a:lnTo>
                  <a:pt x="10120" y="4409"/>
                </a:lnTo>
                <a:lnTo>
                  <a:pt x="10069" y="4561"/>
                </a:lnTo>
                <a:lnTo>
                  <a:pt x="9993" y="4700"/>
                </a:lnTo>
                <a:lnTo>
                  <a:pt x="9905" y="4839"/>
                </a:lnTo>
                <a:lnTo>
                  <a:pt x="9791" y="4965"/>
                </a:lnTo>
                <a:lnTo>
                  <a:pt x="9665" y="5066"/>
                </a:lnTo>
                <a:lnTo>
                  <a:pt x="9513" y="5155"/>
                </a:lnTo>
                <a:lnTo>
                  <a:pt x="9324" y="5268"/>
                </a:lnTo>
                <a:lnTo>
                  <a:pt x="9122" y="5369"/>
                </a:lnTo>
                <a:lnTo>
                  <a:pt x="8920" y="5458"/>
                </a:lnTo>
                <a:lnTo>
                  <a:pt x="8705" y="5546"/>
                </a:lnTo>
                <a:lnTo>
                  <a:pt x="8452" y="5647"/>
                </a:lnTo>
                <a:lnTo>
                  <a:pt x="8187" y="5736"/>
                </a:lnTo>
                <a:lnTo>
                  <a:pt x="7922" y="5824"/>
                </a:lnTo>
                <a:lnTo>
                  <a:pt x="7656" y="5900"/>
                </a:lnTo>
                <a:lnTo>
                  <a:pt x="7126" y="6039"/>
                </a:lnTo>
                <a:lnTo>
                  <a:pt x="6595" y="6153"/>
                </a:lnTo>
                <a:lnTo>
                  <a:pt x="6519" y="6178"/>
                </a:lnTo>
                <a:lnTo>
                  <a:pt x="6431" y="6191"/>
                </a:lnTo>
                <a:lnTo>
                  <a:pt x="6355" y="6228"/>
                </a:lnTo>
                <a:lnTo>
                  <a:pt x="6330" y="6254"/>
                </a:lnTo>
                <a:lnTo>
                  <a:pt x="6325" y="6258"/>
                </a:lnTo>
                <a:lnTo>
                  <a:pt x="6325" y="6258"/>
                </a:lnTo>
                <a:lnTo>
                  <a:pt x="6330" y="6241"/>
                </a:lnTo>
                <a:lnTo>
                  <a:pt x="6342" y="6191"/>
                </a:lnTo>
                <a:lnTo>
                  <a:pt x="6355" y="6140"/>
                </a:lnTo>
                <a:lnTo>
                  <a:pt x="6342" y="6077"/>
                </a:lnTo>
                <a:lnTo>
                  <a:pt x="6330" y="6026"/>
                </a:lnTo>
                <a:lnTo>
                  <a:pt x="6304" y="5976"/>
                </a:lnTo>
                <a:lnTo>
                  <a:pt x="6267" y="5925"/>
                </a:lnTo>
                <a:lnTo>
                  <a:pt x="6216" y="5887"/>
                </a:lnTo>
                <a:lnTo>
                  <a:pt x="5850" y="5660"/>
                </a:lnTo>
                <a:lnTo>
                  <a:pt x="5660" y="5559"/>
                </a:lnTo>
                <a:lnTo>
                  <a:pt x="5483" y="5458"/>
                </a:lnTo>
                <a:lnTo>
                  <a:pt x="5294" y="5369"/>
                </a:lnTo>
                <a:lnTo>
                  <a:pt x="5117" y="5294"/>
                </a:lnTo>
                <a:lnTo>
                  <a:pt x="4927" y="5231"/>
                </a:lnTo>
                <a:lnTo>
                  <a:pt x="4738" y="5167"/>
                </a:lnTo>
                <a:lnTo>
                  <a:pt x="4548" y="5129"/>
                </a:lnTo>
                <a:lnTo>
                  <a:pt x="4359" y="5092"/>
                </a:lnTo>
                <a:lnTo>
                  <a:pt x="4157" y="5066"/>
                </a:lnTo>
                <a:lnTo>
                  <a:pt x="3967" y="5066"/>
                </a:lnTo>
                <a:lnTo>
                  <a:pt x="3765" y="5079"/>
                </a:lnTo>
                <a:lnTo>
                  <a:pt x="3674" y="5084"/>
                </a:lnTo>
                <a:lnTo>
                  <a:pt x="3674" y="5084"/>
                </a:lnTo>
                <a:lnTo>
                  <a:pt x="3702" y="5028"/>
                </a:lnTo>
                <a:lnTo>
                  <a:pt x="3715" y="4953"/>
                </a:lnTo>
                <a:lnTo>
                  <a:pt x="3727" y="4852"/>
                </a:lnTo>
                <a:lnTo>
                  <a:pt x="3689" y="4391"/>
                </a:lnTo>
                <a:lnTo>
                  <a:pt x="3677" y="3942"/>
                </a:lnTo>
                <a:lnTo>
                  <a:pt x="3664" y="3475"/>
                </a:lnTo>
                <a:lnTo>
                  <a:pt x="3689" y="3007"/>
                </a:lnTo>
                <a:lnTo>
                  <a:pt x="3727" y="2540"/>
                </a:lnTo>
                <a:lnTo>
                  <a:pt x="3765" y="2312"/>
                </a:lnTo>
                <a:lnTo>
                  <a:pt x="3803" y="2085"/>
                </a:lnTo>
                <a:lnTo>
                  <a:pt x="3854" y="1870"/>
                </a:lnTo>
                <a:lnTo>
                  <a:pt x="3917" y="1643"/>
                </a:lnTo>
                <a:lnTo>
                  <a:pt x="3980" y="1428"/>
                </a:lnTo>
                <a:lnTo>
                  <a:pt x="4068" y="1213"/>
                </a:lnTo>
                <a:lnTo>
                  <a:pt x="4119" y="1100"/>
                </a:lnTo>
                <a:lnTo>
                  <a:pt x="4182" y="986"/>
                </a:lnTo>
                <a:lnTo>
                  <a:pt x="4233" y="910"/>
                </a:lnTo>
                <a:lnTo>
                  <a:pt x="4283" y="847"/>
                </a:lnTo>
                <a:lnTo>
                  <a:pt x="4346" y="796"/>
                </a:lnTo>
                <a:lnTo>
                  <a:pt x="4397" y="771"/>
                </a:lnTo>
                <a:lnTo>
                  <a:pt x="4447" y="759"/>
                </a:lnTo>
                <a:close/>
                <a:moveTo>
                  <a:pt x="4182" y="5711"/>
                </a:moveTo>
                <a:lnTo>
                  <a:pt x="4346" y="5736"/>
                </a:lnTo>
                <a:lnTo>
                  <a:pt x="4523" y="5761"/>
                </a:lnTo>
                <a:lnTo>
                  <a:pt x="4687" y="5812"/>
                </a:lnTo>
                <a:lnTo>
                  <a:pt x="4852" y="5862"/>
                </a:lnTo>
                <a:lnTo>
                  <a:pt x="5016" y="5925"/>
                </a:lnTo>
                <a:lnTo>
                  <a:pt x="5332" y="6077"/>
                </a:lnTo>
                <a:lnTo>
                  <a:pt x="5647" y="6228"/>
                </a:lnTo>
                <a:lnTo>
                  <a:pt x="5938" y="6405"/>
                </a:lnTo>
                <a:lnTo>
                  <a:pt x="5989" y="6431"/>
                </a:lnTo>
                <a:lnTo>
                  <a:pt x="6052" y="6443"/>
                </a:lnTo>
                <a:lnTo>
                  <a:pt x="6102" y="6443"/>
                </a:lnTo>
                <a:lnTo>
                  <a:pt x="6165" y="6431"/>
                </a:lnTo>
                <a:lnTo>
                  <a:pt x="6186" y="6424"/>
                </a:lnTo>
                <a:lnTo>
                  <a:pt x="6186" y="6424"/>
                </a:lnTo>
                <a:lnTo>
                  <a:pt x="6077" y="6557"/>
                </a:lnTo>
                <a:lnTo>
                  <a:pt x="5963" y="6671"/>
                </a:lnTo>
                <a:lnTo>
                  <a:pt x="5837" y="6772"/>
                </a:lnTo>
                <a:lnTo>
                  <a:pt x="5711" y="6873"/>
                </a:lnTo>
                <a:lnTo>
                  <a:pt x="5572" y="6949"/>
                </a:lnTo>
                <a:lnTo>
                  <a:pt x="5433" y="7024"/>
                </a:lnTo>
                <a:lnTo>
                  <a:pt x="5294" y="7088"/>
                </a:lnTo>
                <a:lnTo>
                  <a:pt x="5155" y="7125"/>
                </a:lnTo>
                <a:lnTo>
                  <a:pt x="5003" y="7163"/>
                </a:lnTo>
                <a:lnTo>
                  <a:pt x="4852" y="7189"/>
                </a:lnTo>
                <a:lnTo>
                  <a:pt x="4687" y="7201"/>
                </a:lnTo>
                <a:lnTo>
                  <a:pt x="4536" y="7214"/>
                </a:lnTo>
                <a:lnTo>
                  <a:pt x="4371" y="7201"/>
                </a:lnTo>
                <a:lnTo>
                  <a:pt x="4195" y="7189"/>
                </a:lnTo>
                <a:lnTo>
                  <a:pt x="4018" y="7151"/>
                </a:lnTo>
                <a:lnTo>
                  <a:pt x="3765" y="7100"/>
                </a:lnTo>
                <a:lnTo>
                  <a:pt x="3550" y="7024"/>
                </a:lnTo>
                <a:lnTo>
                  <a:pt x="3361" y="6949"/>
                </a:lnTo>
                <a:lnTo>
                  <a:pt x="3209" y="6873"/>
                </a:lnTo>
                <a:lnTo>
                  <a:pt x="3083" y="6784"/>
                </a:lnTo>
                <a:lnTo>
                  <a:pt x="2994" y="6683"/>
                </a:lnTo>
                <a:lnTo>
                  <a:pt x="2931" y="6595"/>
                </a:lnTo>
                <a:lnTo>
                  <a:pt x="2893" y="6494"/>
                </a:lnTo>
                <a:lnTo>
                  <a:pt x="2881" y="6393"/>
                </a:lnTo>
                <a:lnTo>
                  <a:pt x="2881" y="6304"/>
                </a:lnTo>
                <a:lnTo>
                  <a:pt x="2919" y="6216"/>
                </a:lnTo>
                <a:lnTo>
                  <a:pt x="2969" y="6127"/>
                </a:lnTo>
                <a:lnTo>
                  <a:pt x="3032" y="6039"/>
                </a:lnTo>
                <a:lnTo>
                  <a:pt x="3121" y="5963"/>
                </a:lnTo>
                <a:lnTo>
                  <a:pt x="3222" y="5900"/>
                </a:lnTo>
                <a:lnTo>
                  <a:pt x="3336" y="5837"/>
                </a:lnTo>
                <a:lnTo>
                  <a:pt x="3500" y="5786"/>
                </a:lnTo>
                <a:lnTo>
                  <a:pt x="3677" y="5736"/>
                </a:lnTo>
                <a:lnTo>
                  <a:pt x="3841" y="5711"/>
                </a:lnTo>
                <a:close/>
                <a:moveTo>
                  <a:pt x="4599" y="1"/>
                </a:moveTo>
                <a:lnTo>
                  <a:pt x="4409" y="13"/>
                </a:lnTo>
                <a:lnTo>
                  <a:pt x="4245" y="38"/>
                </a:lnTo>
                <a:lnTo>
                  <a:pt x="4081" y="89"/>
                </a:lnTo>
                <a:lnTo>
                  <a:pt x="3929" y="165"/>
                </a:lnTo>
                <a:lnTo>
                  <a:pt x="3790" y="241"/>
                </a:lnTo>
                <a:lnTo>
                  <a:pt x="3677" y="342"/>
                </a:lnTo>
                <a:lnTo>
                  <a:pt x="3550" y="455"/>
                </a:lnTo>
                <a:lnTo>
                  <a:pt x="3449" y="582"/>
                </a:lnTo>
                <a:lnTo>
                  <a:pt x="3361" y="721"/>
                </a:lnTo>
                <a:lnTo>
                  <a:pt x="3272" y="872"/>
                </a:lnTo>
                <a:lnTo>
                  <a:pt x="3197" y="1024"/>
                </a:lnTo>
                <a:lnTo>
                  <a:pt x="3133" y="1201"/>
                </a:lnTo>
                <a:lnTo>
                  <a:pt x="3070" y="1378"/>
                </a:lnTo>
                <a:lnTo>
                  <a:pt x="3020" y="1554"/>
                </a:lnTo>
                <a:lnTo>
                  <a:pt x="2969" y="1744"/>
                </a:lnTo>
                <a:lnTo>
                  <a:pt x="2965" y="1766"/>
                </a:lnTo>
                <a:lnTo>
                  <a:pt x="2965" y="1766"/>
                </a:lnTo>
                <a:lnTo>
                  <a:pt x="2944" y="1731"/>
                </a:lnTo>
                <a:lnTo>
                  <a:pt x="2855" y="1592"/>
                </a:lnTo>
                <a:lnTo>
                  <a:pt x="2754" y="1479"/>
                </a:lnTo>
                <a:lnTo>
                  <a:pt x="2653" y="1365"/>
                </a:lnTo>
                <a:lnTo>
                  <a:pt x="2552" y="1251"/>
                </a:lnTo>
                <a:lnTo>
                  <a:pt x="2439" y="1163"/>
                </a:lnTo>
                <a:lnTo>
                  <a:pt x="2312" y="1074"/>
                </a:lnTo>
                <a:lnTo>
                  <a:pt x="2186" y="999"/>
                </a:lnTo>
                <a:lnTo>
                  <a:pt x="2047" y="923"/>
                </a:lnTo>
                <a:lnTo>
                  <a:pt x="1895" y="872"/>
                </a:lnTo>
                <a:lnTo>
                  <a:pt x="1744" y="822"/>
                </a:lnTo>
                <a:lnTo>
                  <a:pt x="1579" y="796"/>
                </a:lnTo>
                <a:lnTo>
                  <a:pt x="1415" y="771"/>
                </a:lnTo>
                <a:lnTo>
                  <a:pt x="1276" y="771"/>
                </a:lnTo>
                <a:lnTo>
                  <a:pt x="1137" y="784"/>
                </a:lnTo>
                <a:lnTo>
                  <a:pt x="998" y="822"/>
                </a:lnTo>
                <a:lnTo>
                  <a:pt x="872" y="860"/>
                </a:lnTo>
                <a:lnTo>
                  <a:pt x="746" y="923"/>
                </a:lnTo>
                <a:lnTo>
                  <a:pt x="632" y="986"/>
                </a:lnTo>
                <a:lnTo>
                  <a:pt x="518" y="1074"/>
                </a:lnTo>
                <a:lnTo>
                  <a:pt x="417" y="1163"/>
                </a:lnTo>
                <a:lnTo>
                  <a:pt x="316" y="1264"/>
                </a:lnTo>
                <a:lnTo>
                  <a:pt x="240" y="1378"/>
                </a:lnTo>
                <a:lnTo>
                  <a:pt x="164" y="1491"/>
                </a:lnTo>
                <a:lnTo>
                  <a:pt x="101" y="1618"/>
                </a:lnTo>
                <a:lnTo>
                  <a:pt x="51" y="1744"/>
                </a:lnTo>
                <a:lnTo>
                  <a:pt x="13" y="1870"/>
                </a:lnTo>
                <a:lnTo>
                  <a:pt x="0" y="2009"/>
                </a:lnTo>
                <a:lnTo>
                  <a:pt x="0" y="2148"/>
                </a:lnTo>
                <a:lnTo>
                  <a:pt x="13" y="2426"/>
                </a:lnTo>
                <a:lnTo>
                  <a:pt x="63" y="2691"/>
                </a:lnTo>
                <a:lnTo>
                  <a:pt x="114" y="2969"/>
                </a:lnTo>
                <a:lnTo>
                  <a:pt x="190" y="3235"/>
                </a:lnTo>
                <a:lnTo>
                  <a:pt x="291" y="3487"/>
                </a:lnTo>
                <a:lnTo>
                  <a:pt x="405" y="3740"/>
                </a:lnTo>
                <a:lnTo>
                  <a:pt x="531" y="3980"/>
                </a:lnTo>
                <a:lnTo>
                  <a:pt x="657" y="4220"/>
                </a:lnTo>
                <a:lnTo>
                  <a:pt x="809" y="4460"/>
                </a:lnTo>
                <a:lnTo>
                  <a:pt x="973" y="4687"/>
                </a:lnTo>
                <a:lnTo>
                  <a:pt x="1137" y="4915"/>
                </a:lnTo>
                <a:lnTo>
                  <a:pt x="1314" y="5129"/>
                </a:lnTo>
                <a:lnTo>
                  <a:pt x="1491" y="5332"/>
                </a:lnTo>
                <a:lnTo>
                  <a:pt x="1681" y="5546"/>
                </a:lnTo>
                <a:lnTo>
                  <a:pt x="2072" y="5938"/>
                </a:lnTo>
                <a:lnTo>
                  <a:pt x="2123" y="5976"/>
                </a:lnTo>
                <a:lnTo>
                  <a:pt x="2186" y="6014"/>
                </a:lnTo>
                <a:lnTo>
                  <a:pt x="2254" y="6025"/>
                </a:lnTo>
                <a:lnTo>
                  <a:pt x="2254" y="6025"/>
                </a:lnTo>
                <a:lnTo>
                  <a:pt x="2287" y="6191"/>
                </a:lnTo>
                <a:lnTo>
                  <a:pt x="2350" y="6380"/>
                </a:lnTo>
                <a:lnTo>
                  <a:pt x="2413" y="6557"/>
                </a:lnTo>
                <a:lnTo>
                  <a:pt x="2502" y="6721"/>
                </a:lnTo>
                <a:lnTo>
                  <a:pt x="2590" y="6873"/>
                </a:lnTo>
                <a:lnTo>
                  <a:pt x="2679" y="7012"/>
                </a:lnTo>
                <a:lnTo>
                  <a:pt x="2792" y="7138"/>
                </a:lnTo>
                <a:lnTo>
                  <a:pt x="2906" y="7264"/>
                </a:lnTo>
                <a:lnTo>
                  <a:pt x="3020" y="7378"/>
                </a:lnTo>
                <a:lnTo>
                  <a:pt x="3146" y="7479"/>
                </a:lnTo>
                <a:lnTo>
                  <a:pt x="3285" y="7568"/>
                </a:lnTo>
                <a:lnTo>
                  <a:pt x="3424" y="7643"/>
                </a:lnTo>
                <a:lnTo>
                  <a:pt x="3576" y="7719"/>
                </a:lnTo>
                <a:lnTo>
                  <a:pt x="3727" y="7770"/>
                </a:lnTo>
                <a:lnTo>
                  <a:pt x="3879" y="7820"/>
                </a:lnTo>
                <a:lnTo>
                  <a:pt x="4030" y="7858"/>
                </a:lnTo>
                <a:lnTo>
                  <a:pt x="4195" y="7883"/>
                </a:lnTo>
                <a:lnTo>
                  <a:pt x="4359" y="7909"/>
                </a:lnTo>
                <a:lnTo>
                  <a:pt x="4687" y="7909"/>
                </a:lnTo>
                <a:lnTo>
                  <a:pt x="4864" y="7896"/>
                </a:lnTo>
                <a:lnTo>
                  <a:pt x="5028" y="7871"/>
                </a:lnTo>
                <a:lnTo>
                  <a:pt x="5193" y="7845"/>
                </a:lnTo>
                <a:lnTo>
                  <a:pt x="5370" y="7795"/>
                </a:lnTo>
                <a:lnTo>
                  <a:pt x="5534" y="7744"/>
                </a:lnTo>
                <a:lnTo>
                  <a:pt x="5698" y="7681"/>
                </a:lnTo>
                <a:lnTo>
                  <a:pt x="5850" y="7605"/>
                </a:lnTo>
                <a:lnTo>
                  <a:pt x="6014" y="7530"/>
                </a:lnTo>
                <a:lnTo>
                  <a:pt x="6165" y="7441"/>
                </a:lnTo>
                <a:lnTo>
                  <a:pt x="6317" y="7328"/>
                </a:lnTo>
                <a:lnTo>
                  <a:pt x="6469" y="7226"/>
                </a:lnTo>
                <a:lnTo>
                  <a:pt x="6608" y="7100"/>
                </a:lnTo>
                <a:lnTo>
                  <a:pt x="6709" y="7024"/>
                </a:lnTo>
                <a:lnTo>
                  <a:pt x="6810" y="6949"/>
                </a:lnTo>
                <a:lnTo>
                  <a:pt x="6923" y="6873"/>
                </a:lnTo>
                <a:lnTo>
                  <a:pt x="7050" y="6810"/>
                </a:lnTo>
                <a:lnTo>
                  <a:pt x="7315" y="6709"/>
                </a:lnTo>
                <a:lnTo>
                  <a:pt x="7618" y="6607"/>
                </a:lnTo>
                <a:lnTo>
                  <a:pt x="7934" y="6519"/>
                </a:lnTo>
                <a:lnTo>
                  <a:pt x="8250" y="6443"/>
                </a:lnTo>
                <a:lnTo>
                  <a:pt x="8920" y="6279"/>
                </a:lnTo>
                <a:lnTo>
                  <a:pt x="9248" y="6178"/>
                </a:lnTo>
                <a:lnTo>
                  <a:pt x="9564" y="6064"/>
                </a:lnTo>
                <a:lnTo>
                  <a:pt x="9854" y="5938"/>
                </a:lnTo>
                <a:lnTo>
                  <a:pt x="9993" y="5862"/>
                </a:lnTo>
                <a:lnTo>
                  <a:pt x="10120" y="5786"/>
                </a:lnTo>
                <a:lnTo>
                  <a:pt x="10246" y="5698"/>
                </a:lnTo>
                <a:lnTo>
                  <a:pt x="10372" y="5609"/>
                </a:lnTo>
                <a:lnTo>
                  <a:pt x="10474" y="5508"/>
                </a:lnTo>
                <a:lnTo>
                  <a:pt x="10575" y="5395"/>
                </a:lnTo>
                <a:lnTo>
                  <a:pt x="10663" y="5268"/>
                </a:lnTo>
                <a:lnTo>
                  <a:pt x="10739" y="5142"/>
                </a:lnTo>
                <a:lnTo>
                  <a:pt x="10802" y="4990"/>
                </a:lnTo>
                <a:lnTo>
                  <a:pt x="10853" y="4839"/>
                </a:lnTo>
                <a:lnTo>
                  <a:pt x="10878" y="4713"/>
                </a:lnTo>
                <a:lnTo>
                  <a:pt x="10890" y="4574"/>
                </a:lnTo>
                <a:lnTo>
                  <a:pt x="10890" y="4435"/>
                </a:lnTo>
                <a:lnTo>
                  <a:pt x="10878" y="4296"/>
                </a:lnTo>
                <a:lnTo>
                  <a:pt x="10853" y="4157"/>
                </a:lnTo>
                <a:lnTo>
                  <a:pt x="10815" y="4018"/>
                </a:lnTo>
                <a:lnTo>
                  <a:pt x="10764" y="3879"/>
                </a:lnTo>
                <a:lnTo>
                  <a:pt x="10701" y="3740"/>
                </a:lnTo>
                <a:lnTo>
                  <a:pt x="10625" y="3614"/>
                </a:lnTo>
                <a:lnTo>
                  <a:pt x="10549" y="3487"/>
                </a:lnTo>
                <a:lnTo>
                  <a:pt x="10448" y="3374"/>
                </a:lnTo>
                <a:lnTo>
                  <a:pt x="10347" y="3285"/>
                </a:lnTo>
                <a:lnTo>
                  <a:pt x="10233" y="3197"/>
                </a:lnTo>
                <a:lnTo>
                  <a:pt x="10107" y="3133"/>
                </a:lnTo>
                <a:lnTo>
                  <a:pt x="9981" y="3083"/>
                </a:lnTo>
                <a:lnTo>
                  <a:pt x="9842" y="3045"/>
                </a:lnTo>
                <a:lnTo>
                  <a:pt x="9703" y="3032"/>
                </a:lnTo>
                <a:lnTo>
                  <a:pt x="9299" y="3032"/>
                </a:lnTo>
                <a:lnTo>
                  <a:pt x="9033" y="3070"/>
                </a:lnTo>
                <a:lnTo>
                  <a:pt x="8781" y="3133"/>
                </a:lnTo>
                <a:lnTo>
                  <a:pt x="8541" y="3222"/>
                </a:lnTo>
                <a:lnTo>
                  <a:pt x="8301" y="3323"/>
                </a:lnTo>
                <a:lnTo>
                  <a:pt x="8220" y="3365"/>
                </a:lnTo>
                <a:lnTo>
                  <a:pt x="8220" y="3365"/>
                </a:lnTo>
                <a:lnTo>
                  <a:pt x="8250" y="3298"/>
                </a:lnTo>
                <a:lnTo>
                  <a:pt x="8313" y="3121"/>
                </a:lnTo>
                <a:lnTo>
                  <a:pt x="8364" y="2957"/>
                </a:lnTo>
                <a:lnTo>
                  <a:pt x="8414" y="2780"/>
                </a:lnTo>
                <a:lnTo>
                  <a:pt x="8440" y="2616"/>
                </a:lnTo>
                <a:lnTo>
                  <a:pt x="8465" y="2451"/>
                </a:lnTo>
                <a:lnTo>
                  <a:pt x="8477" y="2300"/>
                </a:lnTo>
                <a:lnTo>
                  <a:pt x="8465" y="2136"/>
                </a:lnTo>
                <a:lnTo>
                  <a:pt x="8452" y="1997"/>
                </a:lnTo>
                <a:lnTo>
                  <a:pt x="8414" y="1845"/>
                </a:lnTo>
                <a:lnTo>
                  <a:pt x="8364" y="1719"/>
                </a:lnTo>
                <a:lnTo>
                  <a:pt x="8288" y="1592"/>
                </a:lnTo>
                <a:lnTo>
                  <a:pt x="8199" y="1479"/>
                </a:lnTo>
                <a:lnTo>
                  <a:pt x="8086" y="1365"/>
                </a:lnTo>
                <a:lnTo>
                  <a:pt x="7959" y="1264"/>
                </a:lnTo>
                <a:lnTo>
                  <a:pt x="7808" y="1188"/>
                </a:lnTo>
                <a:lnTo>
                  <a:pt x="7631" y="1112"/>
                </a:lnTo>
                <a:lnTo>
                  <a:pt x="7467" y="1062"/>
                </a:lnTo>
                <a:lnTo>
                  <a:pt x="7302" y="1024"/>
                </a:lnTo>
                <a:lnTo>
                  <a:pt x="7138" y="1011"/>
                </a:lnTo>
                <a:lnTo>
                  <a:pt x="6999" y="1024"/>
                </a:lnTo>
                <a:lnTo>
                  <a:pt x="6848" y="1036"/>
                </a:lnTo>
                <a:lnTo>
                  <a:pt x="6709" y="1087"/>
                </a:lnTo>
                <a:lnTo>
                  <a:pt x="6582" y="1138"/>
                </a:lnTo>
                <a:lnTo>
                  <a:pt x="6456" y="1213"/>
                </a:lnTo>
                <a:lnTo>
                  <a:pt x="6330" y="1289"/>
                </a:lnTo>
                <a:lnTo>
                  <a:pt x="6216" y="1390"/>
                </a:lnTo>
                <a:lnTo>
                  <a:pt x="6102" y="1491"/>
                </a:lnTo>
                <a:lnTo>
                  <a:pt x="6001" y="1618"/>
                </a:lnTo>
                <a:lnTo>
                  <a:pt x="5978" y="1647"/>
                </a:lnTo>
                <a:lnTo>
                  <a:pt x="5978" y="1647"/>
                </a:lnTo>
                <a:lnTo>
                  <a:pt x="5976" y="1618"/>
                </a:lnTo>
                <a:lnTo>
                  <a:pt x="5951" y="1428"/>
                </a:lnTo>
                <a:lnTo>
                  <a:pt x="5913" y="1239"/>
                </a:lnTo>
                <a:lnTo>
                  <a:pt x="5875" y="1062"/>
                </a:lnTo>
                <a:lnTo>
                  <a:pt x="5812" y="898"/>
                </a:lnTo>
                <a:lnTo>
                  <a:pt x="5749" y="746"/>
                </a:lnTo>
                <a:lnTo>
                  <a:pt x="5673" y="607"/>
                </a:lnTo>
                <a:lnTo>
                  <a:pt x="5584" y="468"/>
                </a:lnTo>
                <a:lnTo>
                  <a:pt x="5483" y="354"/>
                </a:lnTo>
                <a:lnTo>
                  <a:pt x="5382" y="253"/>
                </a:lnTo>
                <a:lnTo>
                  <a:pt x="5256" y="165"/>
                </a:lnTo>
                <a:lnTo>
                  <a:pt x="5104" y="89"/>
                </a:lnTo>
                <a:lnTo>
                  <a:pt x="4953" y="38"/>
                </a:lnTo>
                <a:lnTo>
                  <a:pt x="4788" y="13"/>
                </a:lnTo>
                <a:lnTo>
                  <a:pt x="4599" y="1"/>
                </a:lnTo>
                <a:close/>
              </a:path>
            </a:pathLst>
          </a:custGeom>
          <a:solidFill>
            <a:srgbClr val="302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AutoShape 8" descr="Depression Png Hd - Dark Cloud Following Person, Transparent Png - vhv"/>
          <p:cNvSpPr>
            <a:spLocks noChangeAspect="1" noChangeArrowheads="1"/>
          </p:cNvSpPr>
          <p:nvPr/>
        </p:nvSpPr>
        <p:spPr bwMode="auto">
          <a:xfrm>
            <a:off x="42069" y="-104457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" name="AutoShape 10" descr="Depression Png Hd - Dark Cloud Following Person, Transparent Png - vh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88" name="Picture 16" descr="File:Depression man.pn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1" y="160337"/>
            <a:ext cx="2514601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97128" y="4964906"/>
            <a:ext cx="70937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dirty="0" smtClean="0">
                <a:solidFill>
                  <a:schemeClr val="bg2"/>
                </a:solidFill>
              </a:rPr>
              <a:t>https://upload.wikimedia.org/wikipedia/commons/a/ab/Depression_man.png</a:t>
            </a:r>
            <a:endParaRPr lang="hr-HR" sz="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3"/>
          <p:cNvSpPr txBox="1">
            <a:spLocks noGrp="1"/>
          </p:cNvSpPr>
          <p:nvPr>
            <p:ph type="title"/>
          </p:nvPr>
        </p:nvSpPr>
        <p:spPr>
          <a:xfrm>
            <a:off x="720000" y="46661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ANKSIOZNOST</a:t>
            </a:r>
            <a:endParaRPr dirty="0"/>
          </a:p>
        </p:txBody>
      </p:sp>
      <p:sp>
        <p:nvSpPr>
          <p:cNvPr id="253" name="Google Shape;253;p43"/>
          <p:cNvSpPr txBox="1">
            <a:spLocks noGrp="1"/>
          </p:cNvSpPr>
          <p:nvPr>
            <p:ph type="subTitle" idx="1"/>
          </p:nvPr>
        </p:nvSpPr>
        <p:spPr>
          <a:xfrm>
            <a:off x="719999" y="1427018"/>
            <a:ext cx="7100891" cy="28197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>
              <a:spcAft>
                <a:spcPts val="1600"/>
              </a:spcAft>
              <a:buFontTx/>
              <a:buChar char="-"/>
            </a:pPr>
            <a:r>
              <a:rPr lang="hr-HR" dirty="0"/>
              <a:t> </a:t>
            </a:r>
            <a:r>
              <a:rPr lang="hr-HR" sz="1400" dirty="0" smtClean="0">
                <a:solidFill>
                  <a:schemeClr val="bg2"/>
                </a:solidFill>
              </a:rPr>
              <a:t>stanje je koje se očituje osjećajem tjeskobe, ustrašenosti, straha sve do panike, uz tjelesnu </a:t>
            </a:r>
            <a:r>
              <a:rPr lang="hr-HR" sz="1400" dirty="0">
                <a:solidFill>
                  <a:schemeClr val="bg2"/>
                </a:solidFill>
              </a:rPr>
              <a:t>napetost i unutrašnji </a:t>
            </a:r>
            <a:r>
              <a:rPr lang="hr-HR" sz="1400" dirty="0" smtClean="0">
                <a:solidFill>
                  <a:schemeClr val="bg2"/>
                </a:solidFill>
              </a:rPr>
              <a:t>nemir</a:t>
            </a:r>
          </a:p>
          <a:p>
            <a:pPr marL="285750" lvl="0" indent="-285750" algn="l">
              <a:spcAft>
                <a:spcPts val="1600"/>
              </a:spcAft>
              <a:buFontTx/>
              <a:buChar char="-"/>
            </a:pPr>
            <a:r>
              <a:rPr lang="hr-HR" sz="1400" dirty="0">
                <a:solidFill>
                  <a:schemeClr val="bg2"/>
                </a:solidFill>
              </a:rPr>
              <a:t>o poremećaju govorimo onda kada te smetnje predstavljaju za osobu značajno ograničenje u njenom svakodnevnom socijalnom i radnom </a:t>
            </a:r>
            <a:r>
              <a:rPr lang="hr-HR" sz="1400" dirty="0" smtClean="0">
                <a:solidFill>
                  <a:schemeClr val="bg2"/>
                </a:solidFill>
              </a:rPr>
              <a:t>funkcioniranju</a:t>
            </a:r>
          </a:p>
          <a:p>
            <a:pPr marL="285750" lvl="0" indent="-285750" algn="l">
              <a:spcAft>
                <a:spcPts val="1600"/>
              </a:spcAft>
              <a:buFontTx/>
              <a:buChar char="-"/>
            </a:pPr>
            <a:r>
              <a:rPr lang="hr-HR" sz="1400" dirty="0">
                <a:solidFill>
                  <a:schemeClr val="bg2"/>
                </a:solidFill>
              </a:rPr>
              <a:t>n</a:t>
            </a:r>
            <a:r>
              <a:rPr lang="hr-HR" sz="1400" dirty="0" smtClean="0">
                <a:solidFill>
                  <a:schemeClr val="bg2"/>
                </a:solidFill>
              </a:rPr>
              <a:t>ajčešće se pojavljuje kod žena</a:t>
            </a:r>
          </a:p>
          <a:p>
            <a:pPr marL="285750" lvl="0" indent="-285750" algn="l">
              <a:spcAft>
                <a:spcPts val="1600"/>
              </a:spcAft>
              <a:buFontTx/>
              <a:buChar char="-"/>
            </a:pPr>
            <a:r>
              <a:rPr lang="hr-HR" sz="1400" dirty="0">
                <a:solidFill>
                  <a:schemeClr val="bg2"/>
                </a:solidFill>
              </a:rPr>
              <a:t>a</a:t>
            </a:r>
            <a:r>
              <a:rPr lang="hr-HR" sz="1400" dirty="0" smtClean="0">
                <a:solidFill>
                  <a:schemeClr val="bg2"/>
                </a:solidFill>
              </a:rPr>
              <a:t>nksioznost se javlja kada </a:t>
            </a:r>
            <a:r>
              <a:rPr lang="hr-HR" sz="1400" dirty="0">
                <a:solidFill>
                  <a:schemeClr val="bg2"/>
                </a:solidFill>
              </a:rPr>
              <a:t>smo pretjerano zabrinuti, odnosno kada smo izloženi nekoj stresnoj situaciji koja može biti stvarna poput nekih prirodnih </a:t>
            </a:r>
            <a:r>
              <a:rPr lang="hr-HR" sz="1400" dirty="0" smtClean="0">
                <a:solidFill>
                  <a:schemeClr val="bg2"/>
                </a:solidFill>
              </a:rPr>
              <a:t>katastrofa </a:t>
            </a:r>
            <a:r>
              <a:rPr lang="hr-HR" sz="1400" dirty="0">
                <a:solidFill>
                  <a:schemeClr val="bg2"/>
                </a:solidFill>
              </a:rPr>
              <a:t>ili je </a:t>
            </a:r>
            <a:r>
              <a:rPr lang="hr-HR" sz="1400" dirty="0" smtClean="0">
                <a:solidFill>
                  <a:schemeClr val="bg2"/>
                </a:solidFill>
              </a:rPr>
              <a:t>zamišljena</a:t>
            </a:r>
          </a:p>
          <a:p>
            <a:pPr marL="285750" lvl="0" indent="-285750" algn="l">
              <a:spcAft>
                <a:spcPts val="1600"/>
              </a:spcAft>
              <a:buFontTx/>
              <a:buChar char="-"/>
            </a:pPr>
            <a:endParaRPr lang="hr-HR" sz="1400" dirty="0" smtClean="0">
              <a:solidFill>
                <a:schemeClr val="bg2"/>
              </a:solidFill>
            </a:endParaRPr>
          </a:p>
          <a:p>
            <a:pPr marL="285750" lvl="0" indent="-285750" algn="l">
              <a:spcAft>
                <a:spcPts val="1600"/>
              </a:spcAft>
              <a:buFontTx/>
              <a:buChar char="-"/>
            </a:pPr>
            <a:endParaRPr sz="140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45" y="2992581"/>
            <a:ext cx="1130110" cy="20591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29545" y="4943991"/>
            <a:ext cx="49910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dirty="0">
                <a:solidFill>
                  <a:schemeClr val="bg2"/>
                </a:solidFill>
              </a:rPr>
              <a:t>https://www.clipartmax.com/png/full/144-1442159_avatar-smileys-icons-in-svg-and-png-anxiety-icon.png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 txBox="1">
            <a:spLocks noGrp="1"/>
          </p:cNvSpPr>
          <p:nvPr>
            <p:ph type="title"/>
          </p:nvPr>
        </p:nvSpPr>
        <p:spPr>
          <a:xfrm>
            <a:off x="658091" y="1554505"/>
            <a:ext cx="7945582" cy="17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Hvala na pažnji!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017" y="3493846"/>
            <a:ext cx="1461655" cy="14556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78582" y="49280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800" dirty="0">
                <a:solidFill>
                  <a:schemeClr val="bg2"/>
                </a:solidFill>
              </a:rPr>
              <a:t>https://www.pikpng.com/pngl/m/52-526745_png-file-svg-hand-heart-icon-clipart.png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nimalist Aesthetic Slideshow by Slidesgo">
  <a:themeElements>
    <a:clrScheme name="Simple Light">
      <a:dk1>
        <a:srgbClr val="6D5B57"/>
      </a:dk1>
      <a:lt1>
        <a:srgbClr val="F2E1D8"/>
      </a:lt1>
      <a:dk2>
        <a:srgbClr val="595959"/>
      </a:dk2>
      <a:lt2>
        <a:srgbClr val="B08980"/>
      </a:lt2>
      <a:accent1>
        <a:srgbClr val="6D5B57"/>
      </a:accent1>
      <a:accent2>
        <a:srgbClr val="F2E1D8"/>
      </a:accent2>
      <a:accent3>
        <a:srgbClr val="595959"/>
      </a:accent3>
      <a:accent4>
        <a:srgbClr val="B08980"/>
      </a:accent4>
      <a:accent5>
        <a:srgbClr val="F2E1D8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260</Words>
  <Application>Microsoft Office PowerPoint</Application>
  <PresentationFormat>On-screen Show (16:9)</PresentationFormat>
  <Paragraphs>54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Maven Pro</vt:lpstr>
      <vt:lpstr>Bebas Neue</vt:lpstr>
      <vt:lpstr>Oxygen</vt:lpstr>
      <vt:lpstr>Arial</vt:lpstr>
      <vt:lpstr>Poiret One</vt:lpstr>
      <vt:lpstr>Oxygen Light</vt:lpstr>
      <vt:lpstr>Minimalist Aesthetic Slideshow by Slidesgo</vt:lpstr>
      <vt:lpstr>Bitna je prevencija</vt:lpstr>
      <vt:lpstr>Kako provodimo svoje vrijeme? </vt:lpstr>
      <vt:lpstr>Nenasilje</vt:lpstr>
      <vt:lpstr>Kako očuvati mentalno zdravlje?</vt:lpstr>
      <vt:lpstr>STRES</vt:lpstr>
      <vt:lpstr>DEPRESIJA</vt:lpstr>
      <vt:lpstr>ANKSIOZNOST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Bitna je prevencija</dc:title>
  <dc:creator>Dita Crnkovic</dc:creator>
  <cp:lastModifiedBy>DITA CRNKOVIĆ</cp:lastModifiedBy>
  <cp:revision>21</cp:revision>
  <dcterms:modified xsi:type="dcterms:W3CDTF">2022-01-13T20:18:40Z</dcterms:modified>
</cp:coreProperties>
</file>