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57" r:id="rId5"/>
    <p:sldId id="258" r:id="rId6"/>
    <p:sldId id="259" r:id="rId7"/>
    <p:sldId id="260" r:id="rId8"/>
    <p:sldId id="265" r:id="rId9"/>
    <p:sldId id="267" r:id="rId10"/>
    <p:sldId id="266" r:id="rId11"/>
    <p:sldId id="269" r:id="rId12"/>
    <p:sldId id="261" r:id="rId13"/>
    <p:sldId id="264" r:id="rId14"/>
    <p:sldId id="268" r:id="rId15"/>
    <p:sldId id="270" r:id="rId16"/>
    <p:sldId id="263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2E8C60-03B0-4FDC-94BD-B320175E9AE9}" type="doc">
      <dgm:prSet loTypeId="urn:microsoft.com/office/officeart/2005/8/layout/vList2" loCatId="list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hr-HR"/>
        </a:p>
      </dgm:t>
    </dgm:pt>
    <dgm:pt modelId="{CFB07E68-CD38-42D0-AC5D-C7E4B5B25653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hr-HR" dirty="0">
              <a:solidFill>
                <a:schemeClr val="tx1"/>
              </a:solidFill>
            </a:rPr>
            <a:t>Tuberkuloza je Europom harala tijekom </a:t>
          </a:r>
          <a:r>
            <a:rPr lang="hr-HR" b="1" dirty="0">
              <a:solidFill>
                <a:schemeClr val="tx1"/>
              </a:solidFill>
            </a:rPr>
            <a:t>16.,17., i 18. st</a:t>
          </a:r>
          <a:r>
            <a:rPr lang="hr-HR" dirty="0">
              <a:solidFill>
                <a:schemeClr val="tx1"/>
              </a:solidFill>
            </a:rPr>
            <a:t>. Vrhunac je bio početkom 19. stoljeća, kad je uzrokovala skoro 25% smrtnih slučajeva. Do 1950-ih godina, smrtnost se potom smanjila za skoro 90%. </a:t>
          </a:r>
        </a:p>
      </dgm:t>
    </dgm:pt>
    <dgm:pt modelId="{20EB8C2B-2CF9-45C9-8DCB-232095845DEF}" type="parTrans" cxnId="{7E481B80-CCCD-4CE9-94A1-E9A737E29A00}">
      <dgm:prSet/>
      <dgm:spPr/>
      <dgm:t>
        <a:bodyPr/>
        <a:lstStyle/>
        <a:p>
          <a:endParaRPr lang="hr-HR"/>
        </a:p>
      </dgm:t>
    </dgm:pt>
    <dgm:pt modelId="{6726BB7C-2464-4FD8-95D9-AC8B6286D799}" type="sibTrans" cxnId="{7E481B80-CCCD-4CE9-94A1-E9A737E29A00}">
      <dgm:prSet/>
      <dgm:spPr/>
      <dgm:t>
        <a:bodyPr/>
        <a:lstStyle/>
        <a:p>
          <a:endParaRPr lang="hr-HR"/>
        </a:p>
      </dgm:t>
    </dgm:pt>
    <dgm:pt modelId="{C1DB5A19-0C96-457F-80E2-B0AA2CE3EF3E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hr-HR" dirty="0">
              <a:solidFill>
                <a:schemeClr val="tx1"/>
              </a:solidFill>
            </a:rPr>
            <a:t>u razdoblju od 300 godina umrlo više od milijardu ljudi od TBC-a </a:t>
          </a:r>
        </a:p>
      </dgm:t>
    </dgm:pt>
    <dgm:pt modelId="{EC2F016B-C688-4EDA-A585-0A7801690994}" type="parTrans" cxnId="{A00C1432-3294-49D4-BB36-A52EAB473CAD}">
      <dgm:prSet/>
      <dgm:spPr/>
      <dgm:t>
        <a:bodyPr/>
        <a:lstStyle/>
        <a:p>
          <a:endParaRPr lang="hr-HR"/>
        </a:p>
      </dgm:t>
    </dgm:pt>
    <dgm:pt modelId="{E9950F2D-A493-49E4-BF46-32B53BFE427E}" type="sibTrans" cxnId="{A00C1432-3294-49D4-BB36-A52EAB473CAD}">
      <dgm:prSet/>
      <dgm:spPr/>
      <dgm:t>
        <a:bodyPr/>
        <a:lstStyle/>
        <a:p>
          <a:endParaRPr lang="hr-HR"/>
        </a:p>
      </dgm:t>
    </dgm:pt>
    <dgm:pt modelId="{06B5B97C-975A-4701-8067-7754AB3C1376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hr-HR" dirty="0">
              <a:solidFill>
                <a:schemeClr val="tx1"/>
              </a:solidFill>
            </a:rPr>
            <a:t>Tuberkuloza je ostavila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hr-HR" dirty="0">
              <a:solidFill>
                <a:schemeClr val="tx1"/>
              </a:solidFill>
            </a:rPr>
            <a:t>velike posljedice u društvu jer je dugo bila jedna od najprisutnijih, nerješivih bolesti. Rizični čimbenici bili su pothranjenost,  loši uvjeti života u prenapučenim i nehigijenskim prostorima.</a:t>
          </a:r>
        </a:p>
      </dgm:t>
    </dgm:pt>
    <dgm:pt modelId="{3E623815-93F9-4B8A-80F2-E95357B17388}" type="parTrans" cxnId="{E66450F1-7023-471E-A492-F9D408BAAD8E}">
      <dgm:prSet/>
      <dgm:spPr/>
      <dgm:t>
        <a:bodyPr/>
        <a:lstStyle/>
        <a:p>
          <a:endParaRPr lang="hr-HR"/>
        </a:p>
      </dgm:t>
    </dgm:pt>
    <dgm:pt modelId="{6778A23A-E5F6-433D-9932-D171CE812EB8}" type="sibTrans" cxnId="{E66450F1-7023-471E-A492-F9D408BAAD8E}">
      <dgm:prSet/>
      <dgm:spPr/>
      <dgm:t>
        <a:bodyPr/>
        <a:lstStyle/>
        <a:p>
          <a:endParaRPr lang="hr-HR"/>
        </a:p>
      </dgm:t>
    </dgm:pt>
    <dgm:pt modelId="{16F8A076-67E2-4FBA-89B6-D5CEB844D830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hr-HR" dirty="0">
              <a:solidFill>
                <a:schemeClr val="tx1"/>
              </a:solidFill>
            </a:rPr>
            <a:t>početak 19. stoljeća donosi nove spoznaje i istraživanja o bolesti </a:t>
          </a:r>
        </a:p>
      </dgm:t>
    </dgm:pt>
    <dgm:pt modelId="{6617AE8B-26CA-40AB-9D43-13010E3C56C3}" type="parTrans" cxnId="{7A23B1EE-663A-4683-91D8-2042E017256C}">
      <dgm:prSet/>
      <dgm:spPr/>
      <dgm:t>
        <a:bodyPr/>
        <a:lstStyle/>
        <a:p>
          <a:endParaRPr lang="hr-HR"/>
        </a:p>
      </dgm:t>
    </dgm:pt>
    <dgm:pt modelId="{C6A6D20A-31A3-42BA-8F33-571F5FF5D62A}" type="sibTrans" cxnId="{7A23B1EE-663A-4683-91D8-2042E017256C}">
      <dgm:prSet/>
      <dgm:spPr/>
      <dgm:t>
        <a:bodyPr/>
        <a:lstStyle/>
        <a:p>
          <a:endParaRPr lang="hr-HR"/>
        </a:p>
      </dgm:t>
    </dgm:pt>
    <dgm:pt modelId="{9A41087B-27C1-4980-97A9-9CDBBED88679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hr-HR" b="1" dirty="0">
              <a:solidFill>
                <a:schemeClr val="tx1"/>
              </a:solidFill>
            </a:rPr>
            <a:t>Sanatoriji-</a:t>
          </a:r>
          <a:r>
            <a:rPr lang="hr-HR" dirty="0">
              <a:solidFill>
                <a:schemeClr val="tx1"/>
              </a:solidFill>
            </a:rPr>
            <a:t> ustanove za liječenje i oporavak oboljelih od TBC-a. Njemački liječnik </a:t>
          </a:r>
          <a:r>
            <a:rPr lang="hr-HR" b="1" dirty="0">
              <a:solidFill>
                <a:schemeClr val="tx1"/>
              </a:solidFill>
            </a:rPr>
            <a:t>Hermann </a:t>
          </a:r>
          <a:r>
            <a:rPr lang="hr-HR" b="1" dirty="0" err="1">
              <a:solidFill>
                <a:schemeClr val="tx1"/>
              </a:solidFill>
            </a:rPr>
            <a:t>Brehmer</a:t>
          </a:r>
          <a:r>
            <a:rPr lang="hr-HR" b="1" dirty="0">
              <a:solidFill>
                <a:schemeClr val="tx1"/>
              </a:solidFill>
            </a:rPr>
            <a:t> </a:t>
          </a:r>
          <a:r>
            <a:rPr lang="hr-HR" dirty="0">
              <a:solidFill>
                <a:schemeClr val="tx1"/>
              </a:solidFill>
            </a:rPr>
            <a:t>izgradio je prvi sanatorij </a:t>
          </a:r>
          <a:r>
            <a:rPr lang="hr-HR" b="1" dirty="0">
              <a:solidFill>
                <a:schemeClr val="tx1"/>
              </a:solidFill>
            </a:rPr>
            <a:t>1857. godine. </a:t>
          </a:r>
        </a:p>
      </dgm:t>
    </dgm:pt>
    <dgm:pt modelId="{F7CF36DF-90C5-4067-B409-146481C60CCA}" type="parTrans" cxnId="{8261C534-C345-477B-AC5E-EF1B5A0E52E8}">
      <dgm:prSet/>
      <dgm:spPr/>
      <dgm:t>
        <a:bodyPr/>
        <a:lstStyle/>
        <a:p>
          <a:endParaRPr lang="hr-HR"/>
        </a:p>
      </dgm:t>
    </dgm:pt>
    <dgm:pt modelId="{0B0CCC7E-2BE2-47E9-AC7B-81BE0C352C50}" type="sibTrans" cxnId="{8261C534-C345-477B-AC5E-EF1B5A0E52E8}">
      <dgm:prSet/>
      <dgm:spPr/>
      <dgm:t>
        <a:bodyPr/>
        <a:lstStyle/>
        <a:p>
          <a:endParaRPr lang="hr-HR"/>
        </a:p>
      </dgm:t>
    </dgm:pt>
    <dgm:pt modelId="{1EF090D0-4513-4CD4-A5B8-D16E8B98C173}" type="pres">
      <dgm:prSet presAssocID="{372E8C60-03B0-4FDC-94BD-B320175E9AE9}" presName="linear" presStyleCnt="0">
        <dgm:presLayoutVars>
          <dgm:animLvl val="lvl"/>
          <dgm:resizeHandles val="exact"/>
        </dgm:presLayoutVars>
      </dgm:prSet>
      <dgm:spPr/>
    </dgm:pt>
    <dgm:pt modelId="{FB5A3E88-BF05-45B3-BA72-9F0A4908726D}" type="pres">
      <dgm:prSet presAssocID="{CFB07E68-CD38-42D0-AC5D-C7E4B5B2565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B35591E-A509-4CF7-A383-EB91DFB4AF96}" type="pres">
      <dgm:prSet presAssocID="{6726BB7C-2464-4FD8-95D9-AC8B6286D799}" presName="spacer" presStyleCnt="0"/>
      <dgm:spPr/>
    </dgm:pt>
    <dgm:pt modelId="{349CB53F-8541-4E28-AA3B-6589AC81E2F8}" type="pres">
      <dgm:prSet presAssocID="{C1DB5A19-0C96-457F-80E2-B0AA2CE3EF3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3931CE4-74F8-4FD5-9662-839CD43C18A7}" type="pres">
      <dgm:prSet presAssocID="{E9950F2D-A493-49E4-BF46-32B53BFE427E}" presName="spacer" presStyleCnt="0"/>
      <dgm:spPr/>
    </dgm:pt>
    <dgm:pt modelId="{69910177-8658-481A-9A30-B1260BBEAF0F}" type="pres">
      <dgm:prSet presAssocID="{06B5B97C-975A-4701-8067-7754AB3C137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0EA0065-81D5-494B-9B1F-72C145571E66}" type="pres">
      <dgm:prSet presAssocID="{6778A23A-E5F6-433D-9932-D171CE812EB8}" presName="spacer" presStyleCnt="0"/>
      <dgm:spPr/>
    </dgm:pt>
    <dgm:pt modelId="{28FA55B3-5958-44EC-9428-068ED4541DDA}" type="pres">
      <dgm:prSet presAssocID="{16F8A076-67E2-4FBA-89B6-D5CEB844D83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0CACE56-D3DE-4C80-91EA-B6A28E74202C}" type="pres">
      <dgm:prSet presAssocID="{C6A6D20A-31A3-42BA-8F33-571F5FF5D62A}" presName="spacer" presStyleCnt="0"/>
      <dgm:spPr/>
    </dgm:pt>
    <dgm:pt modelId="{72682844-E452-4A99-BAE9-3DEA52C4D4E5}" type="pres">
      <dgm:prSet presAssocID="{9A41087B-27C1-4980-97A9-9CDBBED8867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6E1E514-634C-450E-892A-3757032428A9}" type="presOf" srcId="{C1DB5A19-0C96-457F-80E2-B0AA2CE3EF3E}" destId="{349CB53F-8541-4E28-AA3B-6589AC81E2F8}" srcOrd="0" destOrd="0" presId="urn:microsoft.com/office/officeart/2005/8/layout/vList2"/>
    <dgm:cxn modelId="{A00C1432-3294-49D4-BB36-A52EAB473CAD}" srcId="{372E8C60-03B0-4FDC-94BD-B320175E9AE9}" destId="{C1DB5A19-0C96-457F-80E2-B0AA2CE3EF3E}" srcOrd="1" destOrd="0" parTransId="{EC2F016B-C688-4EDA-A585-0A7801690994}" sibTransId="{E9950F2D-A493-49E4-BF46-32B53BFE427E}"/>
    <dgm:cxn modelId="{8261C534-C345-477B-AC5E-EF1B5A0E52E8}" srcId="{372E8C60-03B0-4FDC-94BD-B320175E9AE9}" destId="{9A41087B-27C1-4980-97A9-9CDBBED88679}" srcOrd="4" destOrd="0" parTransId="{F7CF36DF-90C5-4067-B409-146481C60CCA}" sibTransId="{0B0CCC7E-2BE2-47E9-AC7B-81BE0C352C50}"/>
    <dgm:cxn modelId="{49268A3C-42A7-4A91-A823-120CBCBA3BBB}" type="presOf" srcId="{06B5B97C-975A-4701-8067-7754AB3C1376}" destId="{69910177-8658-481A-9A30-B1260BBEAF0F}" srcOrd="0" destOrd="0" presId="urn:microsoft.com/office/officeart/2005/8/layout/vList2"/>
    <dgm:cxn modelId="{1781767B-0480-4EC1-BA3F-B189C1A3BA4C}" type="presOf" srcId="{CFB07E68-CD38-42D0-AC5D-C7E4B5B25653}" destId="{FB5A3E88-BF05-45B3-BA72-9F0A4908726D}" srcOrd="0" destOrd="0" presId="urn:microsoft.com/office/officeart/2005/8/layout/vList2"/>
    <dgm:cxn modelId="{7E481B80-CCCD-4CE9-94A1-E9A737E29A00}" srcId="{372E8C60-03B0-4FDC-94BD-B320175E9AE9}" destId="{CFB07E68-CD38-42D0-AC5D-C7E4B5B25653}" srcOrd="0" destOrd="0" parTransId="{20EB8C2B-2CF9-45C9-8DCB-232095845DEF}" sibTransId="{6726BB7C-2464-4FD8-95D9-AC8B6286D799}"/>
    <dgm:cxn modelId="{6AB008C2-98FA-4701-AD85-55B8AE9EC63D}" type="presOf" srcId="{9A41087B-27C1-4980-97A9-9CDBBED88679}" destId="{72682844-E452-4A99-BAE9-3DEA52C4D4E5}" srcOrd="0" destOrd="0" presId="urn:microsoft.com/office/officeart/2005/8/layout/vList2"/>
    <dgm:cxn modelId="{7A23B1EE-663A-4683-91D8-2042E017256C}" srcId="{372E8C60-03B0-4FDC-94BD-B320175E9AE9}" destId="{16F8A076-67E2-4FBA-89B6-D5CEB844D830}" srcOrd="3" destOrd="0" parTransId="{6617AE8B-26CA-40AB-9D43-13010E3C56C3}" sibTransId="{C6A6D20A-31A3-42BA-8F33-571F5FF5D62A}"/>
    <dgm:cxn modelId="{E66450F1-7023-471E-A492-F9D408BAAD8E}" srcId="{372E8C60-03B0-4FDC-94BD-B320175E9AE9}" destId="{06B5B97C-975A-4701-8067-7754AB3C1376}" srcOrd="2" destOrd="0" parTransId="{3E623815-93F9-4B8A-80F2-E95357B17388}" sibTransId="{6778A23A-E5F6-433D-9932-D171CE812EB8}"/>
    <dgm:cxn modelId="{F01316F9-AA21-4295-8958-D3AB6299C7FC}" type="presOf" srcId="{372E8C60-03B0-4FDC-94BD-B320175E9AE9}" destId="{1EF090D0-4513-4CD4-A5B8-D16E8B98C173}" srcOrd="0" destOrd="0" presId="urn:microsoft.com/office/officeart/2005/8/layout/vList2"/>
    <dgm:cxn modelId="{36663DFD-34E5-4525-A74C-1CE119FFE28D}" type="presOf" srcId="{16F8A076-67E2-4FBA-89B6-D5CEB844D830}" destId="{28FA55B3-5958-44EC-9428-068ED4541DDA}" srcOrd="0" destOrd="0" presId="urn:microsoft.com/office/officeart/2005/8/layout/vList2"/>
    <dgm:cxn modelId="{EB2DD801-C035-4C3B-8B43-95558E333B09}" type="presParOf" srcId="{1EF090D0-4513-4CD4-A5B8-D16E8B98C173}" destId="{FB5A3E88-BF05-45B3-BA72-9F0A4908726D}" srcOrd="0" destOrd="0" presId="urn:microsoft.com/office/officeart/2005/8/layout/vList2"/>
    <dgm:cxn modelId="{7D8D82B0-6C33-43D4-8D59-579A166C1A1B}" type="presParOf" srcId="{1EF090D0-4513-4CD4-A5B8-D16E8B98C173}" destId="{3B35591E-A509-4CF7-A383-EB91DFB4AF96}" srcOrd="1" destOrd="0" presId="urn:microsoft.com/office/officeart/2005/8/layout/vList2"/>
    <dgm:cxn modelId="{C43D8BC6-9C1E-4AC5-A166-F0E76B973D7A}" type="presParOf" srcId="{1EF090D0-4513-4CD4-A5B8-D16E8B98C173}" destId="{349CB53F-8541-4E28-AA3B-6589AC81E2F8}" srcOrd="2" destOrd="0" presId="urn:microsoft.com/office/officeart/2005/8/layout/vList2"/>
    <dgm:cxn modelId="{C53269FC-2FCA-467A-962A-74E27706597D}" type="presParOf" srcId="{1EF090D0-4513-4CD4-A5B8-D16E8B98C173}" destId="{C3931CE4-74F8-4FD5-9662-839CD43C18A7}" srcOrd="3" destOrd="0" presId="urn:microsoft.com/office/officeart/2005/8/layout/vList2"/>
    <dgm:cxn modelId="{47CEF4BF-657E-4A2B-BD4C-9248438CFD68}" type="presParOf" srcId="{1EF090D0-4513-4CD4-A5B8-D16E8B98C173}" destId="{69910177-8658-481A-9A30-B1260BBEAF0F}" srcOrd="4" destOrd="0" presId="urn:microsoft.com/office/officeart/2005/8/layout/vList2"/>
    <dgm:cxn modelId="{48D6BBBE-FCA9-462E-AC18-19F3E31B157D}" type="presParOf" srcId="{1EF090D0-4513-4CD4-A5B8-D16E8B98C173}" destId="{40EA0065-81D5-494B-9B1F-72C145571E66}" srcOrd="5" destOrd="0" presId="urn:microsoft.com/office/officeart/2005/8/layout/vList2"/>
    <dgm:cxn modelId="{DC73FF20-D85F-407A-841F-F23909B566EA}" type="presParOf" srcId="{1EF090D0-4513-4CD4-A5B8-D16E8B98C173}" destId="{28FA55B3-5958-44EC-9428-068ED4541DDA}" srcOrd="6" destOrd="0" presId="urn:microsoft.com/office/officeart/2005/8/layout/vList2"/>
    <dgm:cxn modelId="{128C559E-3FF3-4E8C-9D9B-1D0AED337E14}" type="presParOf" srcId="{1EF090D0-4513-4CD4-A5B8-D16E8B98C173}" destId="{50CACE56-D3DE-4C80-91EA-B6A28E74202C}" srcOrd="7" destOrd="0" presId="urn:microsoft.com/office/officeart/2005/8/layout/vList2"/>
    <dgm:cxn modelId="{302FB78B-8E08-4555-B60B-0B7DA2828807}" type="presParOf" srcId="{1EF090D0-4513-4CD4-A5B8-D16E8B98C173}" destId="{72682844-E452-4A99-BAE9-3DEA52C4D4E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1AED31-D8D1-4FE3-8F6F-8A65EFEE8CFB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hr-HR"/>
        </a:p>
      </dgm:t>
    </dgm:pt>
    <dgm:pt modelId="{6974EF49-327E-4BB8-86FF-E4F210A21DE3}">
      <dgm:prSet/>
      <dgm:spPr/>
      <dgm:t>
        <a:bodyPr/>
        <a:lstStyle/>
        <a:p>
          <a:r>
            <a:rPr lang="hr-HR" dirty="0"/>
            <a:t>Na prostoru Hrvatske rijetki su zabilježeni grobovi iz mlađeg kamenog i bakrenog doba, a od bakrenog doba se u Panoniji pojavljuje paljevinski način pokopavanja, a isti je prevladavao na prostoru sjeverne Hrvatske i u Istri. </a:t>
          </a:r>
        </a:p>
      </dgm:t>
    </dgm:pt>
    <dgm:pt modelId="{CC3E3DD8-ECDF-4163-82D8-76D4AB457178}" type="parTrans" cxnId="{A9BB9BD3-D84D-4F46-8D12-93A5ECC8115B}">
      <dgm:prSet/>
      <dgm:spPr/>
      <dgm:t>
        <a:bodyPr/>
        <a:lstStyle/>
        <a:p>
          <a:endParaRPr lang="hr-HR"/>
        </a:p>
      </dgm:t>
    </dgm:pt>
    <dgm:pt modelId="{2554D130-69E8-4A27-9786-167C056D7A93}" type="sibTrans" cxnId="{A9BB9BD3-D84D-4F46-8D12-93A5ECC8115B}">
      <dgm:prSet/>
      <dgm:spPr/>
      <dgm:t>
        <a:bodyPr/>
        <a:lstStyle/>
        <a:p>
          <a:endParaRPr lang="hr-HR"/>
        </a:p>
      </dgm:t>
    </dgm:pt>
    <dgm:pt modelId="{FC007E31-EDAA-4BF8-9A2B-218525EED8D8}">
      <dgm:prSet/>
      <dgm:spPr/>
      <dgm:t>
        <a:bodyPr/>
        <a:lstStyle/>
        <a:p>
          <a:r>
            <a:rPr lang="hr-HR" dirty="0"/>
            <a:t>Na istočnoj jadranskoj obali prevladavao je  kosturni način pokopavanja kroz čitavo brončano i željezno doba </a:t>
          </a:r>
        </a:p>
      </dgm:t>
    </dgm:pt>
    <dgm:pt modelId="{610C6F48-EB0B-4675-A64A-8F3200E01E09}" type="parTrans" cxnId="{DA64E08D-2C40-4A7F-9C3B-6AC9BE4D3F21}">
      <dgm:prSet/>
      <dgm:spPr/>
      <dgm:t>
        <a:bodyPr/>
        <a:lstStyle/>
        <a:p>
          <a:endParaRPr lang="hr-HR"/>
        </a:p>
      </dgm:t>
    </dgm:pt>
    <dgm:pt modelId="{26B3354F-2FA8-47B5-AEFA-EDC56840B0C2}" type="sibTrans" cxnId="{DA64E08D-2C40-4A7F-9C3B-6AC9BE4D3F21}">
      <dgm:prSet/>
      <dgm:spPr/>
      <dgm:t>
        <a:bodyPr/>
        <a:lstStyle/>
        <a:p>
          <a:endParaRPr lang="hr-HR"/>
        </a:p>
      </dgm:t>
    </dgm:pt>
    <dgm:pt modelId="{C5EF242B-AA97-47FC-9DF4-790ABC7AB5B6}">
      <dgm:prSet/>
      <dgm:spPr/>
      <dgm:t>
        <a:bodyPr/>
        <a:lstStyle/>
        <a:p>
          <a:r>
            <a:rPr lang="hr-HR" dirty="0"/>
            <a:t>Način tretiranja tijela pokojnika utjecalo je na podatke o patološkim stanjima prapovijesnih populacija na tlu Hrvatske.</a:t>
          </a:r>
        </a:p>
      </dgm:t>
    </dgm:pt>
    <dgm:pt modelId="{FA78CAE7-5FB8-4A02-8435-D2D358676FD9}" type="parTrans" cxnId="{902A098F-6228-47EC-BD5C-A85F7E77E4EF}">
      <dgm:prSet/>
      <dgm:spPr/>
      <dgm:t>
        <a:bodyPr/>
        <a:lstStyle/>
        <a:p>
          <a:endParaRPr lang="hr-HR"/>
        </a:p>
      </dgm:t>
    </dgm:pt>
    <dgm:pt modelId="{9A400F26-D0CC-4E87-8B1A-8F00EF35FCC1}" type="sibTrans" cxnId="{902A098F-6228-47EC-BD5C-A85F7E77E4EF}">
      <dgm:prSet/>
      <dgm:spPr/>
      <dgm:t>
        <a:bodyPr/>
        <a:lstStyle/>
        <a:p>
          <a:endParaRPr lang="hr-HR"/>
        </a:p>
      </dgm:t>
    </dgm:pt>
    <dgm:pt modelId="{FE660C9B-3306-4A59-9ABC-683D069D5E25}">
      <dgm:prSet/>
      <dgm:spPr/>
      <dgm:t>
        <a:bodyPr/>
        <a:lstStyle/>
        <a:p>
          <a:r>
            <a:rPr lang="hr-HR" dirty="0"/>
            <a:t>važnije podatke o tuberkulozi na našem području nalazimo tek za razdoblje </a:t>
          </a:r>
          <a:r>
            <a:rPr lang="hr-HR" b="1" dirty="0"/>
            <a:t>srednjeg vijeka</a:t>
          </a:r>
          <a:endParaRPr lang="hr-HR" dirty="0"/>
        </a:p>
      </dgm:t>
    </dgm:pt>
    <dgm:pt modelId="{123B5811-73F0-45E8-BF97-FE4BF6A6A60E}" type="parTrans" cxnId="{1C07ACB1-8AE1-4836-BA10-2654D13530CE}">
      <dgm:prSet/>
      <dgm:spPr/>
      <dgm:t>
        <a:bodyPr/>
        <a:lstStyle/>
        <a:p>
          <a:endParaRPr lang="hr-HR"/>
        </a:p>
      </dgm:t>
    </dgm:pt>
    <dgm:pt modelId="{B2A175B6-CB97-4346-A33B-4F674DDF6866}" type="sibTrans" cxnId="{1C07ACB1-8AE1-4836-BA10-2654D13530CE}">
      <dgm:prSet/>
      <dgm:spPr/>
      <dgm:t>
        <a:bodyPr/>
        <a:lstStyle/>
        <a:p>
          <a:endParaRPr lang="hr-HR"/>
        </a:p>
      </dgm:t>
    </dgm:pt>
    <dgm:pt modelId="{AFBE2903-1BF4-45E3-A946-059216D18959}">
      <dgm:prSet/>
      <dgm:spPr/>
      <dgm:t>
        <a:bodyPr/>
        <a:lstStyle/>
        <a:p>
          <a:r>
            <a:rPr lang="hr-HR" dirty="0"/>
            <a:t>antropološka analiza ljudskih koštanih ostataka koji potječu iz groba s nalazišta crkve sv. Ivana Krstitelja u Ivankovu pokraj Vinkovaca iz </a:t>
          </a:r>
          <a:r>
            <a:rPr lang="hr-HR" b="1" dirty="0"/>
            <a:t>XVI. St. </a:t>
          </a:r>
          <a:r>
            <a:rPr lang="hr-HR" dirty="0"/>
            <a:t>otkriva na kosturu odrasla muškarca prisutne morfološke promjene koje upućuju da je bolovao od TBC-a</a:t>
          </a:r>
        </a:p>
      </dgm:t>
    </dgm:pt>
    <dgm:pt modelId="{B4E2A193-ADED-49EF-ACAE-2D489AEEE80B}" type="parTrans" cxnId="{ED0449D6-D062-4A41-A2CE-B7B7BA141BEC}">
      <dgm:prSet/>
      <dgm:spPr/>
      <dgm:t>
        <a:bodyPr/>
        <a:lstStyle/>
        <a:p>
          <a:endParaRPr lang="hr-HR"/>
        </a:p>
      </dgm:t>
    </dgm:pt>
    <dgm:pt modelId="{F2BCF75D-86BA-4632-B6B6-0B78DAA935E1}" type="sibTrans" cxnId="{ED0449D6-D062-4A41-A2CE-B7B7BA141BEC}">
      <dgm:prSet/>
      <dgm:spPr/>
      <dgm:t>
        <a:bodyPr/>
        <a:lstStyle/>
        <a:p>
          <a:endParaRPr lang="hr-HR"/>
        </a:p>
      </dgm:t>
    </dgm:pt>
    <dgm:pt modelId="{3C119024-1F91-47FD-B304-0427F49FA6BC}">
      <dgm:prSet/>
      <dgm:spPr/>
      <dgm:t>
        <a:bodyPr/>
        <a:lstStyle/>
        <a:p>
          <a:r>
            <a:rPr lang="hr-HR" dirty="0"/>
            <a:t>U Hrvatskoj je velika epidemija tuberkuloze počela na početku </a:t>
          </a:r>
          <a:r>
            <a:rPr lang="hr-HR" b="1" dirty="0"/>
            <a:t>19. st.,</a:t>
          </a:r>
          <a:r>
            <a:rPr lang="hr-HR" dirty="0"/>
            <a:t> oko sto godina kasnije u odnosu na zapadnu Europu.</a:t>
          </a:r>
        </a:p>
      </dgm:t>
    </dgm:pt>
    <dgm:pt modelId="{6F65B443-E7AB-4B84-A0CC-352DECE744CE}" type="parTrans" cxnId="{CE9DDDFD-9F7D-4EFC-9B42-A0BF917B9DF3}">
      <dgm:prSet/>
      <dgm:spPr/>
      <dgm:t>
        <a:bodyPr/>
        <a:lstStyle/>
        <a:p>
          <a:endParaRPr lang="hr-HR"/>
        </a:p>
      </dgm:t>
    </dgm:pt>
    <dgm:pt modelId="{9C8F4474-FEDE-4346-92C1-401A4CDA1B7F}" type="sibTrans" cxnId="{CE9DDDFD-9F7D-4EFC-9B42-A0BF917B9DF3}">
      <dgm:prSet/>
      <dgm:spPr/>
      <dgm:t>
        <a:bodyPr/>
        <a:lstStyle/>
        <a:p>
          <a:endParaRPr lang="hr-HR"/>
        </a:p>
      </dgm:t>
    </dgm:pt>
    <dgm:pt modelId="{AF698B16-462D-450B-9859-B735F68E6E11}">
      <dgm:prSet/>
      <dgm:spPr/>
      <dgm:t>
        <a:bodyPr/>
        <a:lstStyle/>
        <a:p>
          <a:r>
            <a:rPr lang="hr-HR" b="1" dirty="0"/>
            <a:t>1900. godine </a:t>
          </a:r>
          <a:r>
            <a:rPr lang="hr-HR" dirty="0"/>
            <a:t>od svih uzroka smrti radnika u Zagrebu 53 % njih je bolovalo od tuberkuloze</a:t>
          </a:r>
          <a:br>
            <a:rPr lang="hr-HR" dirty="0"/>
          </a:br>
          <a:endParaRPr lang="hr-HR" dirty="0"/>
        </a:p>
      </dgm:t>
    </dgm:pt>
    <dgm:pt modelId="{48E55B80-5EBD-45C5-9CE0-36033DBDF236}" type="parTrans" cxnId="{EA1E2518-21A5-451C-9EDA-09681148CE46}">
      <dgm:prSet/>
      <dgm:spPr/>
      <dgm:t>
        <a:bodyPr/>
        <a:lstStyle/>
        <a:p>
          <a:endParaRPr lang="hr-HR"/>
        </a:p>
      </dgm:t>
    </dgm:pt>
    <dgm:pt modelId="{CC0EDCDE-B9CC-4234-914C-38001992D08A}" type="sibTrans" cxnId="{EA1E2518-21A5-451C-9EDA-09681148CE46}">
      <dgm:prSet/>
      <dgm:spPr/>
      <dgm:t>
        <a:bodyPr/>
        <a:lstStyle/>
        <a:p>
          <a:endParaRPr lang="hr-HR"/>
        </a:p>
      </dgm:t>
    </dgm:pt>
    <dgm:pt modelId="{CE8A6CCE-54B2-4DE2-9B5F-88AD131FA8BD}" type="pres">
      <dgm:prSet presAssocID="{011AED31-D8D1-4FE3-8F6F-8A65EFEE8CFB}" presName="linear" presStyleCnt="0">
        <dgm:presLayoutVars>
          <dgm:animLvl val="lvl"/>
          <dgm:resizeHandles val="exact"/>
        </dgm:presLayoutVars>
      </dgm:prSet>
      <dgm:spPr/>
    </dgm:pt>
    <dgm:pt modelId="{7942AFB7-2252-4B6B-8AA3-29B97561D0F8}" type="pres">
      <dgm:prSet presAssocID="{6974EF49-327E-4BB8-86FF-E4F210A21DE3}" presName="parentText" presStyleLbl="node1" presStyleIdx="0" presStyleCnt="7" custScaleY="126004">
        <dgm:presLayoutVars>
          <dgm:chMax val="0"/>
          <dgm:bulletEnabled val="1"/>
        </dgm:presLayoutVars>
      </dgm:prSet>
      <dgm:spPr/>
    </dgm:pt>
    <dgm:pt modelId="{58235623-9487-42B6-BE89-CAFA2FA9717C}" type="pres">
      <dgm:prSet presAssocID="{2554D130-69E8-4A27-9786-167C056D7A93}" presName="spacer" presStyleCnt="0"/>
      <dgm:spPr/>
    </dgm:pt>
    <dgm:pt modelId="{D084CFDC-7CA5-45D8-84F4-D3F41224232F}" type="pres">
      <dgm:prSet presAssocID="{FC007E31-EDAA-4BF8-9A2B-218525EED8D8}" presName="parentText" presStyleLbl="node1" presStyleIdx="1" presStyleCnt="7" custScaleY="125657">
        <dgm:presLayoutVars>
          <dgm:chMax val="0"/>
          <dgm:bulletEnabled val="1"/>
        </dgm:presLayoutVars>
      </dgm:prSet>
      <dgm:spPr/>
    </dgm:pt>
    <dgm:pt modelId="{F794C27B-29F5-40D8-8792-D6ECAC8EC9E7}" type="pres">
      <dgm:prSet presAssocID="{26B3354F-2FA8-47B5-AEFA-EDC56840B0C2}" presName="spacer" presStyleCnt="0"/>
      <dgm:spPr/>
    </dgm:pt>
    <dgm:pt modelId="{E30ED7EE-8E12-4BDA-BCA8-3D7390290943}" type="pres">
      <dgm:prSet presAssocID="{C5EF242B-AA97-47FC-9DF4-790ABC7AB5B6}" presName="parentText" presStyleLbl="node1" presStyleIdx="2" presStyleCnt="7" custScaleY="146777">
        <dgm:presLayoutVars>
          <dgm:chMax val="0"/>
          <dgm:bulletEnabled val="1"/>
        </dgm:presLayoutVars>
      </dgm:prSet>
      <dgm:spPr/>
    </dgm:pt>
    <dgm:pt modelId="{1A1B7260-C542-49D4-BE0A-13062CCC3948}" type="pres">
      <dgm:prSet presAssocID="{9A400F26-D0CC-4E87-8B1A-8F00EF35FCC1}" presName="spacer" presStyleCnt="0"/>
      <dgm:spPr/>
    </dgm:pt>
    <dgm:pt modelId="{626851D7-3BCF-40FC-BBEB-09108FA6640F}" type="pres">
      <dgm:prSet presAssocID="{FE660C9B-3306-4A59-9ABC-683D069D5E25}" presName="parentText" presStyleLbl="node1" presStyleIdx="3" presStyleCnt="7" custScaleY="135372">
        <dgm:presLayoutVars>
          <dgm:chMax val="0"/>
          <dgm:bulletEnabled val="1"/>
        </dgm:presLayoutVars>
      </dgm:prSet>
      <dgm:spPr/>
    </dgm:pt>
    <dgm:pt modelId="{1CCBE049-79C4-471C-B670-56EA461F3590}" type="pres">
      <dgm:prSet presAssocID="{B2A175B6-CB97-4346-A33B-4F674DDF6866}" presName="spacer" presStyleCnt="0"/>
      <dgm:spPr/>
    </dgm:pt>
    <dgm:pt modelId="{7B707AEB-13B2-4A79-A279-2D199664C7B9}" type="pres">
      <dgm:prSet presAssocID="{AFBE2903-1BF4-45E3-A946-059216D18959}" presName="parentText" presStyleLbl="node1" presStyleIdx="4" presStyleCnt="7" custScaleY="139217">
        <dgm:presLayoutVars>
          <dgm:chMax val="0"/>
          <dgm:bulletEnabled val="1"/>
        </dgm:presLayoutVars>
      </dgm:prSet>
      <dgm:spPr/>
    </dgm:pt>
    <dgm:pt modelId="{AE4C9606-D124-428C-8E9C-D405ED90D769}" type="pres">
      <dgm:prSet presAssocID="{F2BCF75D-86BA-4632-B6B6-0B78DAA935E1}" presName="spacer" presStyleCnt="0"/>
      <dgm:spPr/>
    </dgm:pt>
    <dgm:pt modelId="{9613C10D-D58D-4F36-AAB8-8EF40FBF25F5}" type="pres">
      <dgm:prSet presAssocID="{3C119024-1F91-47FD-B304-0427F49FA6BC}" presName="parentText" presStyleLbl="node1" presStyleIdx="5" presStyleCnt="7" custScaleY="139966">
        <dgm:presLayoutVars>
          <dgm:chMax val="0"/>
          <dgm:bulletEnabled val="1"/>
        </dgm:presLayoutVars>
      </dgm:prSet>
      <dgm:spPr/>
    </dgm:pt>
    <dgm:pt modelId="{CEDA7A46-4821-40B5-B12D-C0AB8A027AEF}" type="pres">
      <dgm:prSet presAssocID="{9C8F4474-FEDE-4346-92C1-401A4CDA1B7F}" presName="spacer" presStyleCnt="0"/>
      <dgm:spPr/>
    </dgm:pt>
    <dgm:pt modelId="{383AADAC-DD5C-4D0F-9C3D-A510B997F0C7}" type="pres">
      <dgm:prSet presAssocID="{AF698B16-462D-450B-9859-B735F68E6E11}" presName="parentText" presStyleLbl="node1" presStyleIdx="6" presStyleCnt="7" custScaleY="131209">
        <dgm:presLayoutVars>
          <dgm:chMax val="0"/>
          <dgm:bulletEnabled val="1"/>
        </dgm:presLayoutVars>
      </dgm:prSet>
      <dgm:spPr/>
    </dgm:pt>
  </dgm:ptLst>
  <dgm:cxnLst>
    <dgm:cxn modelId="{BD534A09-0928-47B5-8ADC-4C585C580B49}" type="presOf" srcId="{C5EF242B-AA97-47FC-9DF4-790ABC7AB5B6}" destId="{E30ED7EE-8E12-4BDA-BCA8-3D7390290943}" srcOrd="0" destOrd="0" presId="urn:microsoft.com/office/officeart/2005/8/layout/vList2"/>
    <dgm:cxn modelId="{9214570F-C0BB-42F6-B76E-BCCE33CEA998}" type="presOf" srcId="{FE660C9B-3306-4A59-9ABC-683D069D5E25}" destId="{626851D7-3BCF-40FC-BBEB-09108FA6640F}" srcOrd="0" destOrd="0" presId="urn:microsoft.com/office/officeart/2005/8/layout/vList2"/>
    <dgm:cxn modelId="{9CAA0B14-52A0-44B8-9645-EA62D2DE3795}" type="presOf" srcId="{FC007E31-EDAA-4BF8-9A2B-218525EED8D8}" destId="{D084CFDC-7CA5-45D8-84F4-D3F41224232F}" srcOrd="0" destOrd="0" presId="urn:microsoft.com/office/officeart/2005/8/layout/vList2"/>
    <dgm:cxn modelId="{EA1E2518-21A5-451C-9EDA-09681148CE46}" srcId="{011AED31-D8D1-4FE3-8F6F-8A65EFEE8CFB}" destId="{AF698B16-462D-450B-9859-B735F68E6E11}" srcOrd="6" destOrd="0" parTransId="{48E55B80-5EBD-45C5-9CE0-36033DBDF236}" sibTransId="{CC0EDCDE-B9CC-4234-914C-38001992D08A}"/>
    <dgm:cxn modelId="{51F0065B-F888-4469-9453-8AC9550767D5}" type="presOf" srcId="{011AED31-D8D1-4FE3-8F6F-8A65EFEE8CFB}" destId="{CE8A6CCE-54B2-4DE2-9B5F-88AD131FA8BD}" srcOrd="0" destOrd="0" presId="urn:microsoft.com/office/officeart/2005/8/layout/vList2"/>
    <dgm:cxn modelId="{DA64E08D-2C40-4A7F-9C3B-6AC9BE4D3F21}" srcId="{011AED31-D8D1-4FE3-8F6F-8A65EFEE8CFB}" destId="{FC007E31-EDAA-4BF8-9A2B-218525EED8D8}" srcOrd="1" destOrd="0" parTransId="{610C6F48-EB0B-4675-A64A-8F3200E01E09}" sibTransId="{26B3354F-2FA8-47B5-AEFA-EDC56840B0C2}"/>
    <dgm:cxn modelId="{902A098F-6228-47EC-BD5C-A85F7E77E4EF}" srcId="{011AED31-D8D1-4FE3-8F6F-8A65EFEE8CFB}" destId="{C5EF242B-AA97-47FC-9DF4-790ABC7AB5B6}" srcOrd="2" destOrd="0" parTransId="{FA78CAE7-5FB8-4A02-8435-D2D358676FD9}" sibTransId="{9A400F26-D0CC-4E87-8B1A-8F00EF35FCC1}"/>
    <dgm:cxn modelId="{E5D75AA7-DE57-485A-A58A-BF974B13F4F6}" type="presOf" srcId="{AFBE2903-1BF4-45E3-A946-059216D18959}" destId="{7B707AEB-13B2-4A79-A279-2D199664C7B9}" srcOrd="0" destOrd="0" presId="urn:microsoft.com/office/officeart/2005/8/layout/vList2"/>
    <dgm:cxn modelId="{1C07ACB1-8AE1-4836-BA10-2654D13530CE}" srcId="{011AED31-D8D1-4FE3-8F6F-8A65EFEE8CFB}" destId="{FE660C9B-3306-4A59-9ABC-683D069D5E25}" srcOrd="3" destOrd="0" parTransId="{123B5811-73F0-45E8-BF97-FE4BF6A6A60E}" sibTransId="{B2A175B6-CB97-4346-A33B-4F674DDF6866}"/>
    <dgm:cxn modelId="{2EA6C4BE-B69D-402B-83B8-7178984AA604}" type="presOf" srcId="{AF698B16-462D-450B-9859-B735F68E6E11}" destId="{383AADAC-DD5C-4D0F-9C3D-A510B997F0C7}" srcOrd="0" destOrd="0" presId="urn:microsoft.com/office/officeart/2005/8/layout/vList2"/>
    <dgm:cxn modelId="{BE84EEC2-B40C-484F-83E6-9BE002DD9697}" type="presOf" srcId="{3C119024-1F91-47FD-B304-0427F49FA6BC}" destId="{9613C10D-D58D-4F36-AAB8-8EF40FBF25F5}" srcOrd="0" destOrd="0" presId="urn:microsoft.com/office/officeart/2005/8/layout/vList2"/>
    <dgm:cxn modelId="{A9BB9BD3-D84D-4F46-8D12-93A5ECC8115B}" srcId="{011AED31-D8D1-4FE3-8F6F-8A65EFEE8CFB}" destId="{6974EF49-327E-4BB8-86FF-E4F210A21DE3}" srcOrd="0" destOrd="0" parTransId="{CC3E3DD8-ECDF-4163-82D8-76D4AB457178}" sibTransId="{2554D130-69E8-4A27-9786-167C056D7A93}"/>
    <dgm:cxn modelId="{ED0449D6-D062-4A41-A2CE-B7B7BA141BEC}" srcId="{011AED31-D8D1-4FE3-8F6F-8A65EFEE8CFB}" destId="{AFBE2903-1BF4-45E3-A946-059216D18959}" srcOrd="4" destOrd="0" parTransId="{B4E2A193-ADED-49EF-ACAE-2D489AEEE80B}" sibTransId="{F2BCF75D-86BA-4632-B6B6-0B78DAA935E1}"/>
    <dgm:cxn modelId="{03C8E7E9-EF9D-49A8-A694-ACA35EB08D69}" type="presOf" srcId="{6974EF49-327E-4BB8-86FF-E4F210A21DE3}" destId="{7942AFB7-2252-4B6B-8AA3-29B97561D0F8}" srcOrd="0" destOrd="0" presId="urn:microsoft.com/office/officeart/2005/8/layout/vList2"/>
    <dgm:cxn modelId="{CE9DDDFD-9F7D-4EFC-9B42-A0BF917B9DF3}" srcId="{011AED31-D8D1-4FE3-8F6F-8A65EFEE8CFB}" destId="{3C119024-1F91-47FD-B304-0427F49FA6BC}" srcOrd="5" destOrd="0" parTransId="{6F65B443-E7AB-4B84-A0CC-352DECE744CE}" sibTransId="{9C8F4474-FEDE-4346-92C1-401A4CDA1B7F}"/>
    <dgm:cxn modelId="{FBF9673E-2BED-42AA-9963-19722964D95A}" type="presParOf" srcId="{CE8A6CCE-54B2-4DE2-9B5F-88AD131FA8BD}" destId="{7942AFB7-2252-4B6B-8AA3-29B97561D0F8}" srcOrd="0" destOrd="0" presId="urn:microsoft.com/office/officeart/2005/8/layout/vList2"/>
    <dgm:cxn modelId="{6222949E-AA67-4856-9D97-D0E0FD2401CA}" type="presParOf" srcId="{CE8A6CCE-54B2-4DE2-9B5F-88AD131FA8BD}" destId="{58235623-9487-42B6-BE89-CAFA2FA9717C}" srcOrd="1" destOrd="0" presId="urn:microsoft.com/office/officeart/2005/8/layout/vList2"/>
    <dgm:cxn modelId="{036C7CA0-E787-4DFE-BA64-BE86CF6D6CC4}" type="presParOf" srcId="{CE8A6CCE-54B2-4DE2-9B5F-88AD131FA8BD}" destId="{D084CFDC-7CA5-45D8-84F4-D3F41224232F}" srcOrd="2" destOrd="0" presId="urn:microsoft.com/office/officeart/2005/8/layout/vList2"/>
    <dgm:cxn modelId="{157AE72C-9FE2-4E8F-B4BF-CD95E0C0BA0F}" type="presParOf" srcId="{CE8A6CCE-54B2-4DE2-9B5F-88AD131FA8BD}" destId="{F794C27B-29F5-40D8-8792-D6ECAC8EC9E7}" srcOrd="3" destOrd="0" presId="urn:microsoft.com/office/officeart/2005/8/layout/vList2"/>
    <dgm:cxn modelId="{DDA38543-9360-443B-AA4C-9D574054CCA3}" type="presParOf" srcId="{CE8A6CCE-54B2-4DE2-9B5F-88AD131FA8BD}" destId="{E30ED7EE-8E12-4BDA-BCA8-3D7390290943}" srcOrd="4" destOrd="0" presId="urn:microsoft.com/office/officeart/2005/8/layout/vList2"/>
    <dgm:cxn modelId="{EC83AB54-8C5E-4678-8F77-A8B757E01ED7}" type="presParOf" srcId="{CE8A6CCE-54B2-4DE2-9B5F-88AD131FA8BD}" destId="{1A1B7260-C542-49D4-BE0A-13062CCC3948}" srcOrd="5" destOrd="0" presId="urn:microsoft.com/office/officeart/2005/8/layout/vList2"/>
    <dgm:cxn modelId="{EBBD9370-E083-4038-BBFE-AF0D13B20A36}" type="presParOf" srcId="{CE8A6CCE-54B2-4DE2-9B5F-88AD131FA8BD}" destId="{626851D7-3BCF-40FC-BBEB-09108FA6640F}" srcOrd="6" destOrd="0" presId="urn:microsoft.com/office/officeart/2005/8/layout/vList2"/>
    <dgm:cxn modelId="{AD36AD3E-622A-43D2-BDE7-939CC7484FFB}" type="presParOf" srcId="{CE8A6CCE-54B2-4DE2-9B5F-88AD131FA8BD}" destId="{1CCBE049-79C4-471C-B670-56EA461F3590}" srcOrd="7" destOrd="0" presId="urn:microsoft.com/office/officeart/2005/8/layout/vList2"/>
    <dgm:cxn modelId="{3612AFED-335F-46AD-8A4D-383F6B6CF70B}" type="presParOf" srcId="{CE8A6CCE-54B2-4DE2-9B5F-88AD131FA8BD}" destId="{7B707AEB-13B2-4A79-A279-2D199664C7B9}" srcOrd="8" destOrd="0" presId="urn:microsoft.com/office/officeart/2005/8/layout/vList2"/>
    <dgm:cxn modelId="{366A24D9-1117-4BC3-BB08-B2012169E6C8}" type="presParOf" srcId="{CE8A6CCE-54B2-4DE2-9B5F-88AD131FA8BD}" destId="{AE4C9606-D124-428C-8E9C-D405ED90D769}" srcOrd="9" destOrd="0" presId="urn:microsoft.com/office/officeart/2005/8/layout/vList2"/>
    <dgm:cxn modelId="{C1FF80E0-5F15-48C8-A01E-53D3FDFF139F}" type="presParOf" srcId="{CE8A6CCE-54B2-4DE2-9B5F-88AD131FA8BD}" destId="{9613C10D-D58D-4F36-AAB8-8EF40FBF25F5}" srcOrd="10" destOrd="0" presId="urn:microsoft.com/office/officeart/2005/8/layout/vList2"/>
    <dgm:cxn modelId="{A86C6C6C-3C15-4FB7-B8AF-F5EDAC1785AB}" type="presParOf" srcId="{CE8A6CCE-54B2-4DE2-9B5F-88AD131FA8BD}" destId="{CEDA7A46-4821-40B5-B12D-C0AB8A027AEF}" srcOrd="11" destOrd="0" presId="urn:microsoft.com/office/officeart/2005/8/layout/vList2"/>
    <dgm:cxn modelId="{79005EF4-856F-473C-820D-69F6113E4088}" type="presParOf" srcId="{CE8A6CCE-54B2-4DE2-9B5F-88AD131FA8BD}" destId="{383AADAC-DD5C-4D0F-9C3D-A510B997F0C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5A3E88-BF05-45B3-BA72-9F0A4908726D}">
      <dsp:nvSpPr>
        <dsp:cNvPr id="0" name=""/>
        <dsp:cNvSpPr/>
      </dsp:nvSpPr>
      <dsp:spPr>
        <a:xfrm>
          <a:off x="0" y="2665"/>
          <a:ext cx="10058399" cy="895050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chemeClr val="tx1"/>
              </a:solidFill>
            </a:rPr>
            <a:t>Tuberkuloza je Europom harala tijekom </a:t>
          </a:r>
          <a:r>
            <a:rPr lang="hr-HR" sz="1600" b="1" kern="1200" dirty="0">
              <a:solidFill>
                <a:schemeClr val="tx1"/>
              </a:solidFill>
            </a:rPr>
            <a:t>16.,17., i 18. st</a:t>
          </a:r>
          <a:r>
            <a:rPr lang="hr-HR" sz="1600" kern="1200" dirty="0">
              <a:solidFill>
                <a:schemeClr val="tx1"/>
              </a:solidFill>
            </a:rPr>
            <a:t>. Vrhunac je bio početkom 19. stoljeća, kad je uzrokovala skoro 25% smrtnih slučajeva. Do 1950-ih godina, smrtnost se potom smanjila za skoro 90%. </a:t>
          </a:r>
        </a:p>
      </dsp:txBody>
      <dsp:txXfrm>
        <a:off x="43693" y="46358"/>
        <a:ext cx="9971013" cy="807664"/>
      </dsp:txXfrm>
    </dsp:sp>
    <dsp:sp modelId="{349CB53F-8541-4E28-AA3B-6589AC81E2F8}">
      <dsp:nvSpPr>
        <dsp:cNvPr id="0" name=""/>
        <dsp:cNvSpPr/>
      </dsp:nvSpPr>
      <dsp:spPr>
        <a:xfrm>
          <a:off x="0" y="943795"/>
          <a:ext cx="10058399" cy="895050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chemeClr val="tx1"/>
              </a:solidFill>
            </a:rPr>
            <a:t>u razdoblju od 300 godina umrlo više od milijardu ljudi od TBC-a </a:t>
          </a:r>
        </a:p>
      </dsp:txBody>
      <dsp:txXfrm>
        <a:off x="43693" y="987488"/>
        <a:ext cx="9971013" cy="807664"/>
      </dsp:txXfrm>
    </dsp:sp>
    <dsp:sp modelId="{69910177-8658-481A-9A30-B1260BBEAF0F}">
      <dsp:nvSpPr>
        <dsp:cNvPr id="0" name=""/>
        <dsp:cNvSpPr/>
      </dsp:nvSpPr>
      <dsp:spPr>
        <a:xfrm>
          <a:off x="0" y="1884925"/>
          <a:ext cx="10058399" cy="895050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chemeClr val="tx1"/>
              </a:solidFill>
            </a:rPr>
            <a:t>Tuberkuloza je ostavila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hr-HR" sz="1600" kern="1200" dirty="0">
              <a:solidFill>
                <a:schemeClr val="tx1"/>
              </a:solidFill>
            </a:rPr>
            <a:t>velike posljedice u društvu jer je dugo bila jedna od najprisutnijih, nerješivih bolesti. Rizični čimbenici bili su pothranjenost,  loši uvjeti života u prenapučenim i nehigijenskim prostorima.</a:t>
          </a:r>
        </a:p>
      </dsp:txBody>
      <dsp:txXfrm>
        <a:off x="43693" y="1928618"/>
        <a:ext cx="9971013" cy="807664"/>
      </dsp:txXfrm>
    </dsp:sp>
    <dsp:sp modelId="{28FA55B3-5958-44EC-9428-068ED4541DDA}">
      <dsp:nvSpPr>
        <dsp:cNvPr id="0" name=""/>
        <dsp:cNvSpPr/>
      </dsp:nvSpPr>
      <dsp:spPr>
        <a:xfrm>
          <a:off x="0" y="2826055"/>
          <a:ext cx="10058399" cy="895050"/>
        </a:xfrm>
        <a:prstGeom prst="roundRect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chemeClr val="tx1"/>
              </a:solidFill>
            </a:rPr>
            <a:t>početak 19. stoljeća donosi nove spoznaje i istraživanja o bolesti </a:t>
          </a:r>
        </a:p>
      </dsp:txBody>
      <dsp:txXfrm>
        <a:off x="43693" y="2869748"/>
        <a:ext cx="9971013" cy="807664"/>
      </dsp:txXfrm>
    </dsp:sp>
    <dsp:sp modelId="{72682844-E452-4A99-BAE9-3DEA52C4D4E5}">
      <dsp:nvSpPr>
        <dsp:cNvPr id="0" name=""/>
        <dsp:cNvSpPr/>
      </dsp:nvSpPr>
      <dsp:spPr>
        <a:xfrm>
          <a:off x="0" y="3767185"/>
          <a:ext cx="10058399" cy="895050"/>
        </a:xfrm>
        <a:prstGeom prst="roundRect">
          <a:avLst/>
        </a:prstGeom>
        <a:solidFill>
          <a:schemeClr val="bg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chemeClr val="tx1"/>
              </a:solidFill>
            </a:rPr>
            <a:t>Sanatoriji-</a:t>
          </a:r>
          <a:r>
            <a:rPr lang="hr-HR" sz="1600" kern="1200" dirty="0">
              <a:solidFill>
                <a:schemeClr val="tx1"/>
              </a:solidFill>
            </a:rPr>
            <a:t> ustanove za liječenje i oporavak oboljelih od TBC-a. Njemački liječnik </a:t>
          </a:r>
          <a:r>
            <a:rPr lang="hr-HR" sz="1600" b="1" kern="1200" dirty="0">
              <a:solidFill>
                <a:schemeClr val="tx1"/>
              </a:solidFill>
            </a:rPr>
            <a:t>Hermann </a:t>
          </a:r>
          <a:r>
            <a:rPr lang="hr-HR" sz="1600" b="1" kern="1200" dirty="0" err="1">
              <a:solidFill>
                <a:schemeClr val="tx1"/>
              </a:solidFill>
            </a:rPr>
            <a:t>Brehmer</a:t>
          </a:r>
          <a:r>
            <a:rPr lang="hr-HR" sz="1600" b="1" kern="1200" dirty="0">
              <a:solidFill>
                <a:schemeClr val="tx1"/>
              </a:solidFill>
            </a:rPr>
            <a:t> </a:t>
          </a:r>
          <a:r>
            <a:rPr lang="hr-HR" sz="1600" kern="1200" dirty="0">
              <a:solidFill>
                <a:schemeClr val="tx1"/>
              </a:solidFill>
            </a:rPr>
            <a:t>izgradio je prvi sanatorij </a:t>
          </a:r>
          <a:r>
            <a:rPr lang="hr-HR" sz="1600" b="1" kern="1200" dirty="0">
              <a:solidFill>
                <a:schemeClr val="tx1"/>
              </a:solidFill>
            </a:rPr>
            <a:t>1857. godine. </a:t>
          </a:r>
        </a:p>
      </dsp:txBody>
      <dsp:txXfrm>
        <a:off x="43693" y="3810878"/>
        <a:ext cx="9971013" cy="807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2AFB7-2252-4B6B-8AA3-29B97561D0F8}">
      <dsp:nvSpPr>
        <dsp:cNvPr id="0" name=""/>
        <dsp:cNvSpPr/>
      </dsp:nvSpPr>
      <dsp:spPr>
        <a:xfrm>
          <a:off x="0" y="38029"/>
          <a:ext cx="10522227" cy="60149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Na prostoru Hrvatske rijetki su zabilježeni grobovi iz mlađeg kamenog i bakrenog doba, a od bakrenog doba se u Panoniji pojavljuje paljevinski način pokopavanja, a isti je prevladavao na prostoru sjeverne Hrvatske i u Istri. </a:t>
          </a:r>
        </a:p>
      </dsp:txBody>
      <dsp:txXfrm>
        <a:off x="29362" y="67391"/>
        <a:ext cx="10463503" cy="542768"/>
      </dsp:txXfrm>
    </dsp:sp>
    <dsp:sp modelId="{D084CFDC-7CA5-45D8-84F4-D3F41224232F}">
      <dsp:nvSpPr>
        <dsp:cNvPr id="0" name=""/>
        <dsp:cNvSpPr/>
      </dsp:nvSpPr>
      <dsp:spPr>
        <a:xfrm>
          <a:off x="0" y="674082"/>
          <a:ext cx="10522227" cy="59983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Na istočnoj jadranskoj obali prevladavao je  kosturni način pokopavanja kroz čitavo brončano i željezno doba </a:t>
          </a:r>
        </a:p>
      </dsp:txBody>
      <dsp:txXfrm>
        <a:off x="29282" y="703364"/>
        <a:ext cx="10463663" cy="541272"/>
      </dsp:txXfrm>
    </dsp:sp>
    <dsp:sp modelId="{E30ED7EE-8E12-4BDA-BCA8-3D7390290943}">
      <dsp:nvSpPr>
        <dsp:cNvPr id="0" name=""/>
        <dsp:cNvSpPr/>
      </dsp:nvSpPr>
      <dsp:spPr>
        <a:xfrm>
          <a:off x="0" y="1308478"/>
          <a:ext cx="10522227" cy="70065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Način tretiranja tijela pokojnika utjecalo je na podatke o patološkim stanjima prapovijesnih populacija na tlu Hrvatske.</a:t>
          </a:r>
        </a:p>
      </dsp:txBody>
      <dsp:txXfrm>
        <a:off x="34203" y="1342681"/>
        <a:ext cx="10453821" cy="632248"/>
      </dsp:txXfrm>
    </dsp:sp>
    <dsp:sp modelId="{626851D7-3BCF-40FC-BBEB-09108FA6640F}">
      <dsp:nvSpPr>
        <dsp:cNvPr id="0" name=""/>
        <dsp:cNvSpPr/>
      </dsp:nvSpPr>
      <dsp:spPr>
        <a:xfrm>
          <a:off x="0" y="2043693"/>
          <a:ext cx="10522227" cy="64621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važnije podatke o tuberkulozi na našem području nalazimo tek za razdoblje </a:t>
          </a:r>
          <a:r>
            <a:rPr lang="hr-HR" sz="1200" b="1" kern="1200" dirty="0"/>
            <a:t>srednjeg vijeka</a:t>
          </a:r>
          <a:endParaRPr lang="hr-HR" sz="1200" kern="1200" dirty="0"/>
        </a:p>
      </dsp:txBody>
      <dsp:txXfrm>
        <a:off x="31545" y="2075238"/>
        <a:ext cx="10459137" cy="583121"/>
      </dsp:txXfrm>
    </dsp:sp>
    <dsp:sp modelId="{7B707AEB-13B2-4A79-A279-2D199664C7B9}">
      <dsp:nvSpPr>
        <dsp:cNvPr id="0" name=""/>
        <dsp:cNvSpPr/>
      </dsp:nvSpPr>
      <dsp:spPr>
        <a:xfrm>
          <a:off x="0" y="2724465"/>
          <a:ext cx="10522227" cy="66456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antropološka analiza ljudskih koštanih ostataka koji potječu iz groba s nalazišta crkve sv. Ivana Krstitelja u Ivankovu pokraj Vinkovaca iz </a:t>
          </a:r>
          <a:r>
            <a:rPr lang="hr-HR" sz="1200" b="1" kern="1200" dirty="0"/>
            <a:t>XVI. St. </a:t>
          </a:r>
          <a:r>
            <a:rPr lang="hr-HR" sz="1200" kern="1200" dirty="0"/>
            <a:t>otkriva na kosturu odrasla muškarca prisutne morfološke promjene koje upućuju da je bolovao od TBC-a</a:t>
          </a:r>
        </a:p>
      </dsp:txBody>
      <dsp:txXfrm>
        <a:off x="32441" y="2756906"/>
        <a:ext cx="10457345" cy="599684"/>
      </dsp:txXfrm>
    </dsp:sp>
    <dsp:sp modelId="{9613C10D-D58D-4F36-AAB8-8EF40FBF25F5}">
      <dsp:nvSpPr>
        <dsp:cNvPr id="0" name=""/>
        <dsp:cNvSpPr/>
      </dsp:nvSpPr>
      <dsp:spPr>
        <a:xfrm>
          <a:off x="0" y="3423591"/>
          <a:ext cx="10522227" cy="66814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kern="1200" dirty="0"/>
            <a:t>U Hrvatskoj je velika epidemija tuberkuloze počela na početku </a:t>
          </a:r>
          <a:r>
            <a:rPr lang="hr-HR" sz="1200" b="1" kern="1200" dirty="0"/>
            <a:t>19. st.,</a:t>
          </a:r>
          <a:r>
            <a:rPr lang="hr-HR" sz="1200" kern="1200" dirty="0"/>
            <a:t> oko sto godina kasnije u odnosu na zapadnu Europu.</a:t>
          </a:r>
        </a:p>
      </dsp:txBody>
      <dsp:txXfrm>
        <a:off x="32616" y="3456207"/>
        <a:ext cx="10456995" cy="602909"/>
      </dsp:txXfrm>
    </dsp:sp>
    <dsp:sp modelId="{383AADAC-DD5C-4D0F-9C3D-A510B997F0C7}">
      <dsp:nvSpPr>
        <dsp:cNvPr id="0" name=""/>
        <dsp:cNvSpPr/>
      </dsp:nvSpPr>
      <dsp:spPr>
        <a:xfrm>
          <a:off x="0" y="4126293"/>
          <a:ext cx="10522227" cy="62633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 dirty="0"/>
            <a:t>1900. godine </a:t>
          </a:r>
          <a:r>
            <a:rPr lang="hr-HR" sz="1200" kern="1200" dirty="0"/>
            <a:t>od svih uzroka smrti radnika u Zagrebu 53 % njih je bolovalo od tuberkuloze</a:t>
          </a:r>
          <a:br>
            <a:rPr lang="hr-HR" sz="1200" kern="1200" dirty="0"/>
          </a:br>
          <a:endParaRPr lang="hr-HR" sz="1200" kern="1200" dirty="0"/>
        </a:p>
      </dsp:txBody>
      <dsp:txXfrm>
        <a:off x="30575" y="4156868"/>
        <a:ext cx="10461077" cy="565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zjz.hr/sluzba-epidemiologija-zarazne-bolesti/borba-protiv-tuberkuloze/" TargetMode="External"/><Relationship Id="rId3" Type="http://schemas.openxmlformats.org/officeDocument/2006/relationships/hyperlink" Target="https://veterina.com.hr/?p=83655" TargetMode="External"/><Relationship Id="rId7" Type="http://schemas.openxmlformats.org/officeDocument/2006/relationships/hyperlink" Target="https://carnet-my.sharepoint.com/:b:/g/personal/natasa_kletecki_skole_hr/Echmx7vMZ-RGtTa9_1Htz5kBe-tZJS_6GP9NYlQZv1nkEw" TargetMode="External"/><Relationship Id="rId12" Type="http://schemas.openxmlformats.org/officeDocument/2006/relationships/hyperlink" Target="https://repozitorij.unin.hr/islandora/object/unin:3496/datastream/PDF/download" TargetMode="External"/><Relationship Id="rId2" Type="http://schemas.openxmlformats.org/officeDocument/2006/relationships/hyperlink" Target="https://www.enciklopedija.hr/natuknica.aspx?ID=6260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rnet-my.sharepoint.com/:w:/g/personal/natasa_kletecki_skole_hr/EUUk-y0X1HNPo0oSi6B-X5sBeW4I9ULFFLBPHnB6_Av2Zg" TargetMode="External"/><Relationship Id="rId11" Type="http://schemas.openxmlformats.org/officeDocument/2006/relationships/hyperlink" Target="https://upload.wikimedia.org/wikipedia/commons/thumb/8/8d/RobertKoch_cropped.jpg/1200px-RobertKoch_cropped.jpg" TargetMode="External"/><Relationship Id="rId5" Type="http://schemas.openxmlformats.org/officeDocument/2006/relationships/hyperlink" Target="https://repozitorij.mef.unizg.hr/islandora/object/mef%3A3595/datastream/PDF/view" TargetMode="External"/><Relationship Id="rId10" Type="http://schemas.openxmlformats.org/officeDocument/2006/relationships/hyperlink" Target="https://images.slideplayer.com/25/7738363/slides/slide_3.jpg" TargetMode="External"/><Relationship Id="rId4" Type="http://schemas.openxmlformats.org/officeDocument/2006/relationships/hyperlink" Target="https://hr.wikipedia.org/wiki/Tuberkuloza" TargetMode="External"/><Relationship Id="rId9" Type="http://schemas.openxmlformats.org/officeDocument/2006/relationships/hyperlink" Target="https://www.cabinetmagazine.org/issues/66/cabinet_066_kilston_lyra_002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tx1"/>
                </a:solidFill>
              </a:rPr>
              <a:t>TUBERKULOZA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2" y="4540195"/>
            <a:ext cx="4775075" cy="24749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hr-HR" sz="1000" dirty="0">
                <a:solidFill>
                  <a:schemeClr val="tx1"/>
                </a:solidFill>
              </a:rPr>
              <a:t>Napravila: </a:t>
            </a:r>
            <a:r>
              <a:rPr lang="hr-HR" sz="1000" dirty="0" err="1">
                <a:solidFill>
                  <a:schemeClr val="tx1"/>
                </a:solidFill>
              </a:rPr>
              <a:t>Anastasija</a:t>
            </a:r>
            <a:r>
              <a:rPr lang="hr-HR" sz="1000" dirty="0">
                <a:solidFill>
                  <a:schemeClr val="tx1"/>
                </a:solidFill>
              </a:rPr>
              <a:t> Srebren, učenica 7.A razreda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3F73B8-849F-4856-B9BF-FDD1D3864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840" y="2505564"/>
            <a:ext cx="5034169" cy="31085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2C811D-F80B-420B-A755-D967A609D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28397"/>
          </a:xfrm>
        </p:spPr>
        <p:txBody>
          <a:bodyPr>
            <a:normAutofit/>
          </a:bodyPr>
          <a:lstStyle/>
          <a:p>
            <a:pPr algn="ctr"/>
            <a:r>
              <a:rPr lang="hr-HR" sz="3600" dirty="0">
                <a:latin typeface="Bell MT" panose="02020503060305020303" pitchFamily="18" charset="0"/>
              </a:rPr>
              <a:t>Povijest TBC-a u Hrvatskoj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7B44F-B526-4064-841A-458DF9C0F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69773"/>
            <a:ext cx="10058400" cy="4462669"/>
          </a:xfrm>
        </p:spPr>
        <p:txBody>
          <a:bodyPr>
            <a:normAutofit lnSpcReduction="10000"/>
          </a:bodyPr>
          <a:lstStyle/>
          <a:p>
            <a:r>
              <a:rPr lang="hr-HR" b="1" dirty="0"/>
              <a:t>Sanatorij za tuberkulozu u Hrvatskoj </a:t>
            </a:r>
            <a:r>
              <a:rPr lang="hr-HR" dirty="0"/>
              <a:t>u Zagrebu na Sljemenu </a:t>
            </a:r>
            <a:r>
              <a:rPr lang="hr-HR" b="1" dirty="0"/>
              <a:t>1909. godine </a:t>
            </a:r>
            <a:r>
              <a:rPr lang="hr-HR" dirty="0"/>
              <a:t>otvoreno lječilište za bolesti </a:t>
            </a:r>
            <a:r>
              <a:rPr lang="hr-HR" b="1" dirty="0"/>
              <a:t>disala – Brestovac</a:t>
            </a:r>
            <a:r>
              <a:rPr lang="hr-HR" dirty="0"/>
              <a:t>, a liječenje se provodilo po uzoru na Švicarske sanatorije za tuberkulozu. </a:t>
            </a:r>
          </a:p>
          <a:p>
            <a:r>
              <a:rPr lang="hr-HR" dirty="0"/>
              <a:t>Osnivač i ravnatelj lječilišta za tuberkulozu Brestovac bio je </a:t>
            </a:r>
            <a:r>
              <a:rPr lang="hr-HR" b="1" dirty="0"/>
              <a:t>Milivoj </a:t>
            </a:r>
            <a:r>
              <a:rPr lang="hr-HR" b="1" dirty="0" err="1"/>
              <a:t>Dežman</a:t>
            </a:r>
            <a:r>
              <a:rPr lang="hr-HR" b="1" dirty="0"/>
              <a:t>.</a:t>
            </a:r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endParaRPr lang="hr-HR" b="1" dirty="0"/>
          </a:p>
          <a:p>
            <a:endParaRPr lang="hr-HR" b="1" dirty="0"/>
          </a:p>
          <a:p>
            <a:endParaRPr lang="hr-HR" b="1" dirty="0"/>
          </a:p>
          <a:p>
            <a:endParaRPr lang="hr-HR" b="1" dirty="0"/>
          </a:p>
          <a:p>
            <a:pPr marL="0" indent="0">
              <a:buNone/>
            </a:pPr>
            <a:endParaRPr lang="hr-HR" b="1" dirty="0"/>
          </a:p>
          <a:p>
            <a:endParaRPr lang="hr-HR" b="1" dirty="0"/>
          </a:p>
          <a:p>
            <a:endParaRPr lang="hr-HR" b="1" dirty="0"/>
          </a:p>
          <a:p>
            <a:pPr marL="0" indent="0">
              <a:buNone/>
            </a:pPr>
            <a:r>
              <a:rPr lang="hr-HR" b="1" dirty="0"/>
              <a:t>        </a:t>
            </a:r>
          </a:p>
          <a:p>
            <a:pPr marL="0" indent="0">
              <a:buNone/>
            </a:pPr>
            <a:r>
              <a:rPr lang="hr-HR" b="1" dirty="0"/>
              <a:t>                                                                 </a:t>
            </a:r>
            <a:r>
              <a:rPr lang="hr-HR" b="1" i="1" dirty="0"/>
              <a:t>slika sanatorija na sljemenu- Brestovac</a:t>
            </a:r>
          </a:p>
          <a:p>
            <a:endParaRPr lang="hr-HR" b="1" dirty="0"/>
          </a:p>
          <a:p>
            <a:endParaRPr lang="hr-HR" b="1" dirty="0"/>
          </a:p>
          <a:p>
            <a:endParaRPr lang="hr-HR" b="1" dirty="0"/>
          </a:p>
          <a:p>
            <a:endParaRPr lang="hr-HR" b="1" dirty="0"/>
          </a:p>
          <a:p>
            <a:endParaRPr lang="hr-HR" b="1" dirty="0"/>
          </a:p>
          <a:p>
            <a:endParaRPr lang="hr-HR" b="1" dirty="0"/>
          </a:p>
          <a:p>
            <a:endParaRPr lang="hr-HR" b="1" dirty="0"/>
          </a:p>
          <a:p>
            <a:pPr marL="0" indent="0">
              <a:buNone/>
            </a:pPr>
            <a:endParaRPr lang="hr-HR" b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75493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76482-5C3B-4DE5-B405-1778226FC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126571"/>
          </a:xfrm>
        </p:spPr>
        <p:txBody>
          <a:bodyPr/>
          <a:lstStyle/>
          <a:p>
            <a:r>
              <a:rPr lang="hr-HR" dirty="0"/>
              <a:t>Liječenje TBC-a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0F6C1-5EE2-423D-9968-58740B75D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69165"/>
            <a:ext cx="10058400" cy="4446241"/>
          </a:xfrm>
        </p:spPr>
        <p:txBody>
          <a:bodyPr>
            <a:normAutofit/>
          </a:bodyPr>
          <a:lstStyle/>
          <a:p>
            <a:r>
              <a:rPr lang="hr-HR" dirty="0">
                <a:effectLst/>
              </a:rPr>
              <a:t>Liječenje se provodi kombinacijom </a:t>
            </a:r>
            <a:r>
              <a:rPr lang="hr-HR" dirty="0" err="1">
                <a:effectLst/>
              </a:rPr>
              <a:t>antituberkulotika</a:t>
            </a:r>
            <a:r>
              <a:rPr lang="hr-HR" dirty="0">
                <a:effectLst/>
              </a:rPr>
              <a:t> koji su podijeljeni u dvije skupine:</a:t>
            </a:r>
            <a:br>
              <a:rPr lang="hr-HR" dirty="0"/>
            </a:br>
            <a:r>
              <a:rPr lang="hr-HR" b="1" dirty="0" err="1">
                <a:effectLst/>
              </a:rPr>
              <a:t>antituberkulotike</a:t>
            </a:r>
            <a:r>
              <a:rPr lang="hr-HR" b="1" dirty="0">
                <a:effectLst/>
              </a:rPr>
              <a:t> prvog i drugog reda. </a:t>
            </a:r>
          </a:p>
          <a:p>
            <a:r>
              <a:rPr lang="hr-HR" dirty="0">
                <a:effectLst/>
              </a:rPr>
              <a:t>U skupinu </a:t>
            </a:r>
            <a:r>
              <a:rPr lang="hr-HR" dirty="0" err="1">
                <a:effectLst/>
              </a:rPr>
              <a:t>antituberkulotika</a:t>
            </a:r>
            <a:r>
              <a:rPr lang="hr-HR" dirty="0">
                <a:effectLst/>
              </a:rPr>
              <a:t> prvog reda ubrajamo: </a:t>
            </a:r>
            <a:r>
              <a:rPr lang="hr-HR" dirty="0" err="1">
                <a:effectLst/>
              </a:rPr>
              <a:t>izoniazid</a:t>
            </a:r>
            <a:r>
              <a:rPr lang="hr-HR" dirty="0">
                <a:effectLst/>
              </a:rPr>
              <a:t> </a:t>
            </a:r>
          </a:p>
          <a:p>
            <a:pPr marL="0" indent="0">
              <a:buNone/>
            </a:pPr>
            <a:r>
              <a:rPr lang="hr-HR" dirty="0"/>
              <a:t>                                                                                           </a:t>
            </a:r>
            <a:r>
              <a:rPr lang="hr-HR" dirty="0" err="1">
                <a:effectLst/>
              </a:rPr>
              <a:t>rimfampicin</a:t>
            </a:r>
            <a:r>
              <a:rPr lang="hr-HR" dirty="0">
                <a:effectLst/>
              </a:rPr>
              <a:t> </a:t>
            </a:r>
          </a:p>
          <a:p>
            <a:pPr marL="0" indent="0">
              <a:buNone/>
            </a:pPr>
            <a:r>
              <a:rPr lang="hr-HR" dirty="0"/>
              <a:t>                                                                                           </a:t>
            </a:r>
            <a:r>
              <a:rPr lang="hr-HR" dirty="0" err="1">
                <a:effectLst/>
              </a:rPr>
              <a:t>pirizinamid</a:t>
            </a:r>
            <a:r>
              <a:rPr lang="hr-HR" dirty="0">
                <a:effectLst/>
              </a:rPr>
              <a:t> </a:t>
            </a:r>
          </a:p>
          <a:p>
            <a:pPr marL="0" indent="0">
              <a:buNone/>
            </a:pPr>
            <a:r>
              <a:rPr lang="hr-HR" dirty="0"/>
              <a:t>                                                                                           </a:t>
            </a:r>
            <a:r>
              <a:rPr lang="hr-HR" dirty="0" err="1">
                <a:effectLst/>
              </a:rPr>
              <a:t>etambutol</a:t>
            </a:r>
            <a:r>
              <a:rPr lang="hr-HR" dirty="0">
                <a:effectLst/>
              </a:rPr>
              <a:t> </a:t>
            </a:r>
          </a:p>
          <a:p>
            <a:pPr marL="0" indent="0">
              <a:buNone/>
            </a:pPr>
            <a:r>
              <a:rPr lang="hr-HR" dirty="0">
                <a:effectLst/>
              </a:rPr>
              <a:t>                                                                                           streptomicin.</a:t>
            </a:r>
            <a:endParaRPr lang="hr-HR" dirty="0"/>
          </a:p>
          <a:p>
            <a:r>
              <a:rPr lang="hr-HR" dirty="0" err="1">
                <a:effectLst/>
              </a:rPr>
              <a:t>Antituberkulotici</a:t>
            </a:r>
            <a:r>
              <a:rPr lang="hr-HR" dirty="0">
                <a:effectLst/>
              </a:rPr>
              <a:t> drugog reda dijele se u tri skupine:</a:t>
            </a:r>
          </a:p>
          <a:p>
            <a:r>
              <a:rPr lang="hr-HR" b="1" dirty="0">
                <a:effectLst/>
              </a:rPr>
              <a:t>skupina A- </a:t>
            </a:r>
            <a:r>
              <a:rPr lang="hr-HR" dirty="0" err="1">
                <a:effectLst/>
              </a:rPr>
              <a:t>levofloksacin</a:t>
            </a:r>
            <a:r>
              <a:rPr lang="hr-HR" dirty="0">
                <a:effectLst/>
              </a:rPr>
              <a:t>/</a:t>
            </a:r>
            <a:r>
              <a:rPr lang="hr-HR" dirty="0" err="1">
                <a:effectLst/>
              </a:rPr>
              <a:t>moksifloksacin</a:t>
            </a:r>
            <a:r>
              <a:rPr lang="hr-HR" dirty="0">
                <a:effectLst/>
              </a:rPr>
              <a:t>, </a:t>
            </a:r>
            <a:r>
              <a:rPr lang="hr-HR" dirty="0" err="1">
                <a:effectLst/>
              </a:rPr>
              <a:t>bedakvilin</a:t>
            </a:r>
            <a:r>
              <a:rPr lang="hr-HR" dirty="0">
                <a:effectLst/>
              </a:rPr>
              <a:t>, </a:t>
            </a:r>
            <a:r>
              <a:rPr lang="hr-HR" dirty="0" err="1">
                <a:effectLst/>
              </a:rPr>
              <a:t>linezolid</a:t>
            </a:r>
            <a:endParaRPr lang="hr-HR" dirty="0">
              <a:effectLst/>
            </a:endParaRPr>
          </a:p>
          <a:p>
            <a:r>
              <a:rPr lang="hr-HR" b="1" dirty="0">
                <a:effectLst/>
              </a:rPr>
              <a:t>skupina B- </a:t>
            </a:r>
            <a:r>
              <a:rPr lang="hr-HR" dirty="0" err="1">
                <a:effectLst/>
              </a:rPr>
              <a:t>klofazimin</a:t>
            </a:r>
            <a:r>
              <a:rPr lang="hr-HR" dirty="0">
                <a:effectLst/>
              </a:rPr>
              <a:t>, </a:t>
            </a:r>
            <a:r>
              <a:rPr lang="hr-HR" dirty="0" err="1">
                <a:effectLst/>
              </a:rPr>
              <a:t>cikloserin</a:t>
            </a:r>
            <a:r>
              <a:rPr lang="hr-HR" dirty="0">
                <a:effectLst/>
              </a:rPr>
              <a:t>/</a:t>
            </a:r>
            <a:r>
              <a:rPr lang="hr-HR" dirty="0" err="1">
                <a:effectLst/>
              </a:rPr>
              <a:t>terizidon</a:t>
            </a:r>
            <a:r>
              <a:rPr lang="hr-HR" dirty="0"/>
              <a:t> </a:t>
            </a:r>
            <a:endParaRPr lang="hr-HR" dirty="0">
              <a:effectLst/>
            </a:endParaRPr>
          </a:p>
          <a:p>
            <a:r>
              <a:rPr lang="hr-HR" b="1" dirty="0">
                <a:effectLst/>
              </a:rPr>
              <a:t>skupina C- </a:t>
            </a:r>
            <a:r>
              <a:rPr lang="hr-HR" dirty="0" err="1">
                <a:effectLst/>
              </a:rPr>
              <a:t>delamanid</a:t>
            </a:r>
            <a:r>
              <a:rPr lang="hr-HR" dirty="0">
                <a:effectLst/>
              </a:rPr>
              <a:t>, </a:t>
            </a:r>
            <a:r>
              <a:rPr lang="hr-HR" dirty="0" err="1">
                <a:effectLst/>
              </a:rPr>
              <a:t>imipenem</a:t>
            </a:r>
            <a:r>
              <a:rPr lang="hr-HR" dirty="0">
                <a:effectLst/>
              </a:rPr>
              <a:t>, </a:t>
            </a:r>
            <a:r>
              <a:rPr lang="hr-HR" dirty="0" err="1">
                <a:effectLst/>
              </a:rPr>
              <a:t>amikacin</a:t>
            </a:r>
            <a:r>
              <a:rPr lang="en-US" dirty="0">
                <a:effectLst/>
              </a:rPr>
              <a:t>…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9552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CC28E-0F39-4598-9C14-1E17C17F8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17241"/>
          </a:xfrm>
        </p:spPr>
        <p:txBody>
          <a:bodyPr/>
          <a:lstStyle/>
          <a:p>
            <a:r>
              <a:rPr lang="hr-HR" dirty="0"/>
              <a:t>Prevencija TBC-a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21825-99C1-4A8C-801E-7B48B19B5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59835"/>
            <a:ext cx="10058400" cy="4555571"/>
          </a:xfrm>
        </p:spPr>
        <p:txBody>
          <a:bodyPr/>
          <a:lstStyle/>
          <a:p>
            <a:r>
              <a:rPr lang="hr-HR" dirty="0">
                <a:effectLst/>
              </a:rPr>
              <a:t>Tuberkuloza se može spriječiti cijepljenjem.</a:t>
            </a:r>
          </a:p>
          <a:p>
            <a:r>
              <a:rPr lang="hr-HR" dirty="0">
                <a:effectLst/>
              </a:rPr>
              <a:t>S ciljem prevencije tuberkuloze u našoj zemlji se, u skladu s nacionalnim smjernicama,</a:t>
            </a:r>
            <a:br>
              <a:rPr lang="hr-HR" dirty="0"/>
            </a:br>
            <a:r>
              <a:rPr lang="hr-HR" dirty="0">
                <a:effectLst/>
              </a:rPr>
              <a:t>kontinuirano provodi cijepljenje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protiv</a:t>
            </a:r>
            <a:r>
              <a:rPr lang="en-US" dirty="0">
                <a:effectLst/>
              </a:rPr>
              <a:t> TBC-a</a:t>
            </a:r>
          </a:p>
          <a:p>
            <a:r>
              <a:rPr lang="hr-HR" dirty="0">
                <a:effectLst/>
              </a:rPr>
              <a:t> </a:t>
            </a:r>
            <a:r>
              <a:rPr lang="hr-HR" b="1" dirty="0"/>
              <a:t>1948. godine.</a:t>
            </a:r>
            <a:r>
              <a:rPr lang="en-US" b="1" dirty="0"/>
              <a:t>- </a:t>
            </a:r>
            <a:r>
              <a:rPr lang="hr-HR" dirty="0">
                <a:effectLst/>
              </a:rPr>
              <a:t>obvezno cijepljenje protiv tuberkuloze u Hrvatskoj </a:t>
            </a:r>
            <a:endParaRPr lang="en-US" dirty="0">
              <a:effectLst/>
            </a:endParaRPr>
          </a:p>
          <a:p>
            <a:r>
              <a:rPr lang="hr-HR" dirty="0">
                <a:effectLst/>
              </a:rPr>
              <a:t>Prema obveznom </a:t>
            </a:r>
            <a:r>
              <a:rPr lang="en-US" dirty="0" err="1">
                <a:effectLst/>
              </a:rPr>
              <a:t>cijepljen</a:t>
            </a:r>
            <a:r>
              <a:rPr lang="hr-HR" dirty="0">
                <a:effectLst/>
              </a:rPr>
              <a:t>u</a:t>
            </a:r>
            <a:r>
              <a:rPr lang="en-US" dirty="0">
                <a:effectLst/>
              </a:rPr>
              <a:t> </a:t>
            </a:r>
            <a:r>
              <a:rPr lang="hr-HR" dirty="0">
                <a:effectLst/>
              </a:rPr>
              <a:t>u Republici Hrvatskoj sva djeca rođena u rodilištu primit će </a:t>
            </a:r>
            <a:r>
              <a:rPr lang="hr-HR" b="1" dirty="0">
                <a:effectLst/>
              </a:rPr>
              <a:t>BCG</a:t>
            </a:r>
            <a:r>
              <a:rPr lang="en-US" b="1" dirty="0">
                <a:latin typeface="Arial" panose="020B0604020202020204" pitchFamily="34" charset="0"/>
              </a:rPr>
              <a:t> </a:t>
            </a:r>
            <a:r>
              <a:rPr lang="hr-HR" dirty="0">
                <a:effectLst/>
              </a:rPr>
              <a:t>cjepivo u prvim danima života, a ako su rođena izvan rodilišta cjepivo moraju primiti do navršena 2 mjeseca života. </a:t>
            </a:r>
          </a:p>
          <a:p>
            <a:r>
              <a:rPr lang="hr-HR" dirty="0"/>
              <a:t>s</a:t>
            </a:r>
            <a:r>
              <a:rPr lang="hr-HR" dirty="0">
                <a:effectLst/>
              </a:rPr>
              <a:t>va djeca koja nisu cijepljena u rodilištu odnosno do dva mjeseca starosti moraju se cijepiti BCG</a:t>
            </a:r>
            <a:br>
              <a:rPr lang="hr-HR" dirty="0"/>
            </a:br>
            <a:r>
              <a:rPr lang="hr-HR" dirty="0">
                <a:effectLst/>
              </a:rPr>
              <a:t>cjepivom do navršene prve godine života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3525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CF56-806B-4D06-A80A-F4111510C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68557"/>
            <a:ext cx="10058400" cy="4084187"/>
          </a:xfrm>
        </p:spPr>
        <p:txBody>
          <a:bodyPr/>
          <a:lstStyle/>
          <a:p>
            <a:endParaRPr lang="hr-HR" dirty="0">
              <a:latin typeface="Bell MT" panose="02020503060305020303" pitchFamily="18" charset="0"/>
            </a:endParaRPr>
          </a:p>
          <a:p>
            <a:endParaRPr lang="hr-HR" dirty="0">
              <a:latin typeface="Bell MT" panose="02020503060305020303" pitchFamily="18" charset="0"/>
            </a:endParaRPr>
          </a:p>
          <a:p>
            <a:endParaRPr lang="hr-HR" dirty="0">
              <a:latin typeface="Bell MT" panose="02020503060305020303" pitchFamily="18" charset="0"/>
            </a:endParaRPr>
          </a:p>
          <a:p>
            <a:pPr marL="0" indent="0" algn="ctr">
              <a:buNone/>
            </a:pPr>
            <a:r>
              <a:rPr lang="hr-HR" sz="4800" dirty="0">
                <a:latin typeface="Bell MT" panose="02020503060305020303" pitchFamily="18" charset="0"/>
              </a:rPr>
              <a:t>Hvala na pažnji!</a:t>
            </a:r>
            <a:r>
              <a:rPr lang="hr-HR" sz="4800" dirty="0">
                <a:latin typeface="Bell MT" panose="02020503060305020303" pitchFamily="18" charset="0"/>
                <a:sym typeface="Wingdings" panose="05000000000000000000" pitchFamily="2" charset="2"/>
              </a:rPr>
              <a:t></a:t>
            </a:r>
            <a:endParaRPr lang="hr-HR" sz="48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697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00494-AEDB-4394-AD88-9380B2A1B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76105"/>
          </a:xfrm>
        </p:spPr>
        <p:txBody>
          <a:bodyPr/>
          <a:lstStyle/>
          <a:p>
            <a:pPr algn="ctr"/>
            <a:r>
              <a:rPr lang="hr-HR" dirty="0">
                <a:latin typeface="Bell MT" panose="02020503060305020303" pitchFamily="18" charset="0"/>
              </a:rPr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925CE-585C-42C9-BE2B-57050F8D6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397000"/>
            <a:ext cx="10058400" cy="4818406"/>
          </a:xfrm>
        </p:spPr>
        <p:txBody>
          <a:bodyPr>
            <a:normAutofit/>
          </a:bodyPr>
          <a:lstStyle/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https://www.enciklopedija.hr/natuknica.aspx?ID=62602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https://veterina.com.hr/?p=83655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https://hr.wikipedia.org/wiki/Tuberkuloza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https://repozitorij.mef.unizg.hr/islandora/object/mef%3A3595/datastream/PDF/view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https://carnet-my.sharepoint.com/:w:/g/personal/natasa_kletecki_skole_hr/EUUk-y0X1HNPo0oSi6B-X5sBeW4I9ULFFLBPHnB6_Av2Zg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https://carnet-my.sharepoint.com/:b:/g/personal/natasa_kletecki_skole_hr/Echmx7vMZ-RGtTa9_1Htz5kBe-tZJS_6GP9NYlQZv1nkEw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https://www.hzjz.hr/sluzba-epidemiologija-zarazne-bolesti/borba-protiv-tuberkuloze/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https://www.cabinetmagazine.org/issues/66/cabinet_066_kilston_lyra_002.jpg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https://images.slideplayer.com/25/7738363/slides/slide_3.jpg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https://upload.wikimedia.org/wikipedia/commons/thumb/8/8d/RobertKoch_cropped.jpg/1200px-RobertKoch_cropped.jpg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https://repozitorij.unin.hr/islandora/object/unin:3496/datastream/PDF/download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600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9476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92D38-5E5D-48E8-96F6-0FD6445A7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333500"/>
            <a:ext cx="10058400" cy="4881906"/>
          </a:xfrm>
        </p:spPr>
        <p:txBody>
          <a:bodyPr>
            <a:normAutofit/>
          </a:bodyPr>
          <a:lstStyle/>
          <a:p>
            <a:r>
              <a:rPr lang="hr-HR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Tuberkuloza</a:t>
            </a:r>
            <a:r>
              <a:rPr lang="hr-HR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ili </a:t>
            </a:r>
            <a:r>
              <a:rPr lang="hr-HR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sušica</a:t>
            </a:r>
            <a:r>
              <a:rPr lang="en-US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skraćeno </a:t>
            </a:r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TBC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 zarazna je  bolest koja se javlja u sisavaca i ptica, a može zahvatiti bilo koji organ, najčešće zahvaća pluća. </a:t>
            </a:r>
          </a:p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u ljudi TBC uzrokuje bakterija </a:t>
            </a:r>
            <a:r>
              <a:rPr lang="hr-HR" sz="1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Mycobacterium</a:t>
            </a:r>
            <a:r>
              <a:rPr lang="hr-HR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tuberculosis</a:t>
            </a:r>
            <a:r>
              <a:rPr lang="hr-HR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Izvor zaraze obično je bolesnik s aktivnom plućnom tuberkulozom, koji izlučuje bakterije prilikom kašljanja ili slinom.</a:t>
            </a:r>
          </a:p>
          <a:p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altLang="sr-Latn-R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Latn-RS" altLang="sr-Latn-RS" sz="10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altLang="sr-Latn-RS" sz="1000" i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0" lang="sr-Latn-RS" altLang="sr-Latn-RS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rendgenska snimka pluća, obostrani tuberkulozni </a:t>
            </a:r>
            <a:r>
              <a:rPr kumimoji="0" lang="sr-Latn-RS" altLang="sr-Latn-RS" sz="1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infiltrati</a:t>
            </a:r>
            <a:r>
              <a:rPr kumimoji="0" lang="sr-Latn-RS" altLang="sr-Latn-RS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                                                            </a:t>
            </a:r>
            <a:r>
              <a:rPr lang="hr-HR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mikobakterija</a:t>
            </a:r>
            <a:r>
              <a:rPr lang="hr-HR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tuberkuloze</a:t>
            </a:r>
            <a:endParaRPr kumimoji="0" lang="sr-Latn-RS" altLang="sr-Latn-RS" sz="1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Latn-RS" altLang="sr-Latn-RS" sz="1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Latn-RS" altLang="sr-Latn-R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kumimoji="0" lang="sr-Latn-RS" altLang="sr-Latn-RS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šupljina (kaverna) </a:t>
            </a:r>
            <a:r>
              <a:rPr lang="sr-Latn-RS" altLang="sr-Latn-R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r-Latn-RS" altLang="sr-Latn-RS" sz="1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 desnom gornjem plućnom režnju</a:t>
            </a:r>
            <a:endParaRPr lang="hr-HR" sz="1000" b="1" i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75FB9C-AE11-4AE2-83B1-BC7B0D8AD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486491"/>
          </a:xfrm>
        </p:spPr>
        <p:txBody>
          <a:bodyPr>
            <a:noAutofit/>
          </a:bodyPr>
          <a:lstStyle/>
          <a:p>
            <a:pPr algn="ctr"/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Što je tuberkuloza?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4D20B6-0BBE-420E-912D-F32CCEBAA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351" y="2833901"/>
            <a:ext cx="2486064" cy="1881103"/>
          </a:xfrm>
          <a:prstGeom prst="rect">
            <a:avLst/>
          </a:prstGeom>
        </p:spPr>
      </p:pic>
      <p:pic>
        <p:nvPicPr>
          <p:cNvPr id="1027" name="Picture 3" descr="ilustracija">
            <a:extLst>
              <a:ext uri="{FF2B5EF4-FFF2-40B4-BE49-F238E27FC236}">
                <a16:creationId xmlns:a16="http://schemas.microsoft.com/office/drawing/2014/main" id="{B2A1D300-143B-43D9-95B4-066A1E996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249" y="2833901"/>
            <a:ext cx="2235317" cy="188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29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E3BD0-35CA-491D-BE57-39F747A2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02732"/>
            <a:ext cx="10058400" cy="533401"/>
          </a:xfrm>
        </p:spPr>
        <p:txBody>
          <a:bodyPr>
            <a:noAutofit/>
          </a:bodyPr>
          <a:lstStyle/>
          <a:p>
            <a:pPr algn="ctr"/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Vrste tuberkuloze</a:t>
            </a:r>
            <a:b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65CAD-FC8F-4D7E-AF60-833255676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341782"/>
            <a:ext cx="10058400" cy="4784697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Latentna tuberkuloza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 – osoba je zaražena, ali je bakterija neaktivna, ne uzrokuje simptome, osoba nije zarazna za druge ljude.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Aktivna tuberkuloza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 – osoba je zaražena TBC-om, može zaraziti drugog čovjeka. Zaražena osoba razvija simptome bolesti, koja se  može pojaviti nakon infekcije bakterijom tuberkuloze ili se čak može pojaviti godinama kasnije. </a:t>
            </a:r>
          </a:p>
          <a:p>
            <a:pPr marL="274320" lvl="1" indent="0">
              <a:buNone/>
            </a:pP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lvl="2" indent="0">
              <a:buNone/>
            </a:pPr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Osnovni simptomi tuberkuloze su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3"/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kašalj </a:t>
            </a:r>
          </a:p>
          <a:p>
            <a:pPr lvl="3"/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Iskašljavanje sluzi</a:t>
            </a:r>
          </a:p>
          <a:p>
            <a:pPr lvl="3"/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iskašljavanje krvi</a:t>
            </a:r>
          </a:p>
          <a:p>
            <a:pPr lvl="3"/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vrućica</a:t>
            </a:r>
          </a:p>
          <a:p>
            <a:pPr lvl="3"/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pojačano znojenje </a:t>
            </a:r>
          </a:p>
          <a:p>
            <a:pPr lvl="3"/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gubitak na težini </a:t>
            </a:r>
          </a:p>
          <a:p>
            <a:pPr lvl="3"/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umor</a:t>
            </a:r>
          </a:p>
          <a:p>
            <a:pPr lvl="3"/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bol u prsnom košu </a:t>
            </a:r>
          </a:p>
          <a:p>
            <a:pPr marL="274320" lvl="1" indent="0">
              <a:buNone/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r-HR" sz="1400" dirty="0" err="1">
                <a:latin typeface="Arial" panose="020B0604020202020204" pitchFamily="34" charset="0"/>
                <a:cs typeface="Arial" panose="020B0604020202020204" pitchFamily="34" charset="0"/>
              </a:rPr>
              <a:t>vaki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 kašalj koji traje duže od tri tjedna sumnjiv je na tuberkulozu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794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8B29A-4F05-418B-872E-D04B1FFC7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40163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600" dirty="0">
                <a:latin typeface="Arial" panose="020B0604020202020204" pitchFamily="34" charset="0"/>
                <a:cs typeface="Arial" panose="020B0604020202020204" pitchFamily="34" charset="0"/>
              </a:rPr>
              <a:t>Povijest TBC-a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EA3C9-98DA-40F4-8171-5E9F57A7A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165" y="1396447"/>
            <a:ext cx="10499035" cy="4904961"/>
          </a:xfrm>
        </p:spPr>
        <p:txBody>
          <a:bodyPr>
            <a:normAutofit fontScale="92500" lnSpcReduction="10000"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pretpostavlja se da je rod </a:t>
            </a:r>
            <a:r>
              <a:rPr lang="hr-HR" i="1" dirty="0" err="1">
                <a:latin typeface="Arial" panose="020B0604020202020204" pitchFamily="34" charset="0"/>
                <a:cs typeface="Arial" panose="020B0604020202020204" pitchFamily="34" charset="0"/>
              </a:rPr>
              <a:t>Mycobacterium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nastao prije više od 150 milijuna godina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Tuberkuloza je mnogo starija od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kuge, tifusa i malarije! 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Potječe iz istočne Afrike 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Opisuju je u antičko doba. Hipokrat je utvrdio kako je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ftiza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(sušica) najrasprostranjenija bolest onoga vremena. Bolesnici s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ftizom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imali su vrućice i iskašljavali su krv. Ftiza je skoro uvijek završavala smrću.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Prema dostupnoj literaturi smatra se da je najstariji dokaz prisutnosti tuberkuloze u ljudi pronađen na kosturima u Izraelu, a DNK testiranjem njihova se starost procjenjuje na oko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9000 godina.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 nekim papirusima u drevnom Egiptu prije više od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4000 godina pr. Kr.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mogu se naći opisi kliničkih znakova koji ukazuju na tuberkulozu.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hr-HR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Mumija žene, stare oko 50 godina, iz nekropole Tebe 600 g. pr. Kr</a:t>
            </a:r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njoj</a:t>
            </a:r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hr-HR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 pronađene tuberkulozne promjene u kralježnici</a:t>
            </a:r>
            <a:r>
              <a:rPr lang="hr-H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4017AB-E408-4398-A02B-C67FBE183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418" y="3855209"/>
            <a:ext cx="3566652" cy="204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3B856-5A04-4436-ACCA-9A3C716CD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78702"/>
          </a:xfrm>
        </p:spPr>
        <p:txBody>
          <a:bodyPr>
            <a:normAutofit/>
          </a:bodyPr>
          <a:lstStyle/>
          <a:p>
            <a:pPr algn="ctr"/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Povijest TBC-a u Europi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0C10BC6-D9F1-480B-9D73-C1E8BF057E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610825"/>
              </p:ext>
            </p:extLst>
          </p:nvPr>
        </p:nvGraphicFramePr>
        <p:xfrm>
          <a:off x="1050235" y="1550504"/>
          <a:ext cx="10058399" cy="4664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1853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C7A3D-E714-4F6E-A1A2-E22F8FAFA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79104"/>
            <a:ext cx="10058400" cy="4173640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Slika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sanatorija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izgrađenog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1857.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godine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ABINET / Dr. Southern California">
            <a:extLst>
              <a:ext uri="{FF2B5EF4-FFF2-40B4-BE49-F238E27FC236}">
                <a16:creationId xmlns:a16="http://schemas.microsoft.com/office/drawing/2014/main" id="{AAD309BD-893B-47B3-A7C0-E9B5C965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79662"/>
            <a:ext cx="10250943" cy="393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297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6DAD3-7188-4066-A153-013A9CE2F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5"/>
            <a:ext cx="10058400" cy="525806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Povijest TBC-a otkriće uzročnika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244CE-50DA-402A-8800-4ED7D7CB3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19201"/>
            <a:ext cx="10058400" cy="4996204"/>
          </a:xfrm>
        </p:spPr>
        <p:txBody>
          <a:bodyPr>
            <a:normAutofit lnSpcReduction="10000"/>
          </a:bodyPr>
          <a:lstStyle/>
          <a:p>
            <a:r>
              <a:rPr lang="hr-HR" dirty="0"/>
              <a:t>Dana  </a:t>
            </a:r>
            <a:r>
              <a:rPr lang="hr-HR" b="1" dirty="0"/>
              <a:t>24.03.1882. </a:t>
            </a:r>
            <a:r>
              <a:rPr lang="hr-HR" dirty="0"/>
              <a:t>njemački  bakteriolog </a:t>
            </a:r>
            <a:r>
              <a:rPr lang="hr-HR" b="1" dirty="0"/>
              <a:t>Herman Heinrich Robert Koch</a:t>
            </a:r>
            <a:r>
              <a:rPr lang="hr-HR" dirty="0"/>
              <a:t>  održao je epohalno predavanje na sastanku Berlinskog fiziološkog društva. Tom prigodom je obznanio da je uzrok bolesti infekcija specifičnim mikroorganizmom koji je uspio izdvojiti. </a:t>
            </a:r>
          </a:p>
          <a:p>
            <a:r>
              <a:rPr lang="pl-PL" dirty="0">
                <a:effectLst/>
                <a:latin typeface="Arial" panose="020B0604020202020204" pitchFamily="34" charset="0"/>
              </a:rPr>
              <a:t> po njemu je nazvan i ''Kochov bacil''</a:t>
            </a:r>
            <a:endParaRPr lang="hr-HR" dirty="0"/>
          </a:p>
          <a:p>
            <a:r>
              <a:rPr lang="hr-HR" dirty="0"/>
              <a:t>U objavljenom predavanju Koch je prvi puta odredio tri kriterija koja su morala biti ispunjena prije nego što se veza između uzročnika i bolesti može prihvatiti kao dokaz. To su „</a:t>
            </a:r>
            <a:r>
              <a:rPr lang="hr-HR" b="1" dirty="0" err="1"/>
              <a:t>Kochovi</a:t>
            </a:r>
            <a:r>
              <a:rPr lang="hr-HR" b="1" dirty="0"/>
              <a:t> postulati”</a:t>
            </a:r>
            <a:r>
              <a:rPr lang="hr-HR" dirty="0"/>
              <a:t>. </a:t>
            </a:r>
          </a:p>
          <a:p>
            <a:r>
              <a:rPr lang="hr-HR" b="1" dirty="0"/>
              <a:t>Godine 1905. </a:t>
            </a:r>
            <a:r>
              <a:rPr lang="hr-HR" dirty="0"/>
              <a:t>dobio je Nobelovu nagradu za fiziologiju i medicinu za istraživanje i otkriće uzročnika tuberkuloze.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i="1" dirty="0"/>
              <a:t> </a:t>
            </a:r>
          </a:p>
          <a:p>
            <a:pPr marL="0" indent="0">
              <a:buNone/>
            </a:pPr>
            <a:endParaRPr lang="hr-HR" b="1" i="1" dirty="0"/>
          </a:p>
          <a:p>
            <a:pPr marL="0" indent="0">
              <a:buNone/>
            </a:pPr>
            <a:r>
              <a:rPr lang="hr-HR" b="1" i="1" dirty="0"/>
              <a:t>    </a:t>
            </a:r>
            <a:r>
              <a:rPr lang="hr-HR" sz="1200" b="1" i="1" dirty="0"/>
              <a:t>Herman Heinrich Robert Koch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327" y="3564466"/>
            <a:ext cx="1701801" cy="207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The Immune System. The Nature of Disease Infectious Diseases: Diseases,  such as colds, that are caused by pathogens that have invaded the body.  Pathogens. - ppt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680" y="3564466"/>
            <a:ext cx="5590993" cy="25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21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9E41F-CD07-40FF-97FE-359BC3DE0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341782"/>
            <a:ext cx="10058400" cy="4711148"/>
          </a:xfrm>
        </p:spPr>
        <p:txBody>
          <a:bodyPr>
            <a:normAutofit lnSpcReduction="10000"/>
          </a:bodyPr>
          <a:lstStyle/>
          <a:p>
            <a:endParaRPr lang="hr-HR" dirty="0">
              <a:effectLst/>
              <a:latin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</a:endParaRPr>
          </a:p>
          <a:p>
            <a:endParaRPr lang="hr-HR" dirty="0">
              <a:effectLst/>
              <a:latin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</a:endParaRPr>
          </a:p>
          <a:p>
            <a:endParaRPr lang="hr-HR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hr-HR" dirty="0">
              <a:latin typeface="Arial" panose="020B0604020202020204" pitchFamily="34" charset="0"/>
            </a:endParaRPr>
          </a:p>
          <a:p>
            <a:endParaRPr lang="hr-HR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hr-HR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hr-HR" dirty="0">
                <a:effectLst/>
                <a:latin typeface="Arial" panose="020B0604020202020204" pitchFamily="34" charset="0"/>
              </a:rPr>
              <a:t>        </a:t>
            </a:r>
            <a:r>
              <a:rPr lang="hr-HR" sz="1400" b="1" i="1" dirty="0">
                <a:effectLst/>
                <a:latin typeface="Arial" panose="020B0604020202020204" pitchFamily="34" charset="0"/>
              </a:rPr>
              <a:t>Albert </a:t>
            </a:r>
            <a:r>
              <a:rPr lang="hr-HR" sz="1400" b="1" i="1" dirty="0" err="1">
                <a:effectLst/>
                <a:latin typeface="Arial" panose="020B0604020202020204" pitchFamily="34" charset="0"/>
              </a:rPr>
              <a:t>Calmette</a:t>
            </a:r>
            <a:r>
              <a:rPr lang="hr-HR" sz="1400" b="1" i="1" dirty="0">
                <a:latin typeface="Arial" panose="020B0604020202020204" pitchFamily="34" charset="0"/>
              </a:rPr>
              <a:t>                     </a:t>
            </a:r>
            <a:r>
              <a:rPr lang="hr-HR" sz="1400" b="1" i="1" dirty="0" err="1">
                <a:latin typeface="Arial" panose="020B0604020202020204" pitchFamily="34" charset="0"/>
              </a:rPr>
              <a:t>Camille</a:t>
            </a:r>
            <a:r>
              <a:rPr lang="hr-HR" sz="1400" b="1" i="1" dirty="0">
                <a:latin typeface="Arial" panose="020B0604020202020204" pitchFamily="34" charset="0"/>
              </a:rPr>
              <a:t> </a:t>
            </a:r>
            <a:r>
              <a:rPr lang="hr-HR" sz="1400" b="1" i="1" dirty="0" err="1">
                <a:latin typeface="Arial" panose="020B0604020202020204" pitchFamily="34" charset="0"/>
              </a:rPr>
              <a:t>Gu</a:t>
            </a:r>
            <a:r>
              <a:rPr lang="hr-HR" sz="1400" b="1" i="1" dirty="0" err="1">
                <a:effectLst/>
                <a:latin typeface="Arial" panose="020B0604020202020204" pitchFamily="34" charset="0"/>
              </a:rPr>
              <a:t>érin</a:t>
            </a:r>
            <a:r>
              <a:rPr lang="hr-HR" sz="1400" b="1" i="1" dirty="0">
                <a:effectLst/>
                <a:latin typeface="Arial" panose="020B0604020202020204" pitchFamily="34" charset="0"/>
              </a:rPr>
              <a:t>                                                     </a:t>
            </a:r>
            <a:r>
              <a:rPr lang="hr-HR" sz="1200" b="1" i="1" dirty="0">
                <a:effectLst/>
                <a:latin typeface="Arial" panose="020B0604020202020204" pitchFamily="34" charset="0"/>
              </a:rPr>
              <a:t>Slika cijepljenja djece</a:t>
            </a:r>
          </a:p>
          <a:p>
            <a:pPr marL="0" indent="0">
              <a:buNone/>
            </a:pPr>
            <a:endParaRPr lang="hr-HR" dirty="0">
              <a:effectLst/>
              <a:latin typeface="Arial" panose="020B0604020202020204" pitchFamily="34" charset="0"/>
            </a:endParaRPr>
          </a:p>
          <a:p>
            <a:r>
              <a:rPr lang="hr-HR" dirty="0">
                <a:effectLst/>
                <a:latin typeface="Arial" panose="020B0604020202020204" pitchFamily="34" charset="0"/>
              </a:rPr>
              <a:t>Cjepivo protiv tuberkuloze, </a:t>
            </a:r>
            <a:r>
              <a:rPr lang="hr-HR" b="1" dirty="0">
                <a:effectLst/>
                <a:latin typeface="Arial" panose="020B0604020202020204" pitchFamily="34" charset="0"/>
              </a:rPr>
              <a:t>BCG</a:t>
            </a:r>
            <a:r>
              <a:rPr lang="hr-HR" dirty="0">
                <a:effectLst/>
                <a:latin typeface="Arial" panose="020B0604020202020204" pitchFamily="34" charset="0"/>
              </a:rPr>
              <a:t>, razvili su  </a:t>
            </a:r>
            <a:r>
              <a:rPr lang="hr-HR" b="1" dirty="0">
                <a:effectLst/>
                <a:latin typeface="Arial" panose="020B0604020202020204" pitchFamily="34" charset="0"/>
              </a:rPr>
              <a:t>Albert </a:t>
            </a:r>
            <a:r>
              <a:rPr lang="hr-HR" b="1" dirty="0" err="1">
                <a:effectLst/>
                <a:latin typeface="Arial" panose="020B0604020202020204" pitchFamily="34" charset="0"/>
              </a:rPr>
              <a:t>Calmette</a:t>
            </a:r>
            <a:r>
              <a:rPr lang="hr-HR" b="1" dirty="0">
                <a:effectLst/>
                <a:latin typeface="Arial" panose="020B0604020202020204" pitchFamily="34" charset="0"/>
              </a:rPr>
              <a:t> i </a:t>
            </a:r>
            <a:r>
              <a:rPr lang="hr-HR" b="1" dirty="0" err="1">
                <a:effectLst/>
                <a:latin typeface="Arial" panose="020B0604020202020204" pitchFamily="34" charset="0"/>
              </a:rPr>
              <a:t>Camille</a:t>
            </a:r>
            <a:r>
              <a:rPr lang="hr-HR" b="1" dirty="0">
                <a:effectLst/>
                <a:latin typeface="Arial" panose="020B0604020202020204" pitchFamily="34" charset="0"/>
              </a:rPr>
              <a:t> </a:t>
            </a:r>
            <a:r>
              <a:rPr lang="hr-HR" b="1" dirty="0" err="1">
                <a:effectLst/>
                <a:latin typeface="Arial" panose="020B0604020202020204" pitchFamily="34" charset="0"/>
              </a:rPr>
              <a:t>Guérin</a:t>
            </a:r>
            <a:r>
              <a:rPr lang="hr-HR" b="1" dirty="0">
                <a:effectLst/>
                <a:latin typeface="Arial" panose="020B0604020202020204" pitchFamily="34" charset="0"/>
              </a:rPr>
              <a:t> </a:t>
            </a:r>
            <a:r>
              <a:rPr lang="hr-HR" dirty="0">
                <a:effectLst/>
                <a:latin typeface="Arial" panose="020B0604020202020204" pitchFamily="34" charset="0"/>
              </a:rPr>
              <a:t>na </a:t>
            </a:r>
            <a:r>
              <a:rPr lang="hr-HR" dirty="0" err="1">
                <a:effectLst/>
                <a:latin typeface="Arial" panose="020B0604020202020204" pitchFamily="34" charset="0"/>
              </a:rPr>
              <a:t>Pasteurovom</a:t>
            </a:r>
            <a:r>
              <a:rPr lang="hr-HR" dirty="0">
                <a:effectLst/>
                <a:latin typeface="Arial" panose="020B0604020202020204" pitchFamily="34" charset="0"/>
              </a:rPr>
              <a:t> institutu u </a:t>
            </a:r>
            <a:r>
              <a:rPr lang="hr-HR" dirty="0" err="1">
                <a:effectLst/>
                <a:latin typeface="Arial" panose="020B0604020202020204" pitchFamily="34" charset="0"/>
              </a:rPr>
              <a:t>Lilleu</a:t>
            </a:r>
            <a:r>
              <a:rPr lang="hr-HR" dirty="0">
                <a:effectLst/>
                <a:latin typeface="Arial" panose="020B0604020202020204" pitchFamily="34" charset="0"/>
              </a:rPr>
              <a:t>, a 1921.  ga prvi put uspješno primjenjuju na čovjeku. </a:t>
            </a:r>
          </a:p>
          <a:p>
            <a:r>
              <a:rPr lang="hr-HR" dirty="0">
                <a:effectLst/>
                <a:latin typeface="Arial" panose="020B0604020202020204" pitchFamily="34" charset="0"/>
              </a:rPr>
              <a:t>Desetak godina kasnije, </a:t>
            </a:r>
            <a:r>
              <a:rPr lang="hr-HR" dirty="0" err="1">
                <a:effectLst/>
                <a:latin typeface="Arial" panose="020B0604020202020204" pitchFamily="34" charset="0"/>
              </a:rPr>
              <a:t>Selman</a:t>
            </a:r>
            <a:r>
              <a:rPr lang="hr-HR" dirty="0">
                <a:effectLst/>
                <a:latin typeface="Arial" panose="020B0604020202020204" pitchFamily="34" charset="0"/>
              </a:rPr>
              <a:t> </a:t>
            </a:r>
            <a:r>
              <a:rPr lang="hr-HR" dirty="0" err="1">
                <a:effectLst/>
                <a:latin typeface="Arial" panose="020B0604020202020204" pitchFamily="34" charset="0"/>
              </a:rPr>
              <a:t>Waksman</a:t>
            </a:r>
            <a:r>
              <a:rPr lang="hr-HR" dirty="0">
                <a:effectLst/>
                <a:latin typeface="Arial" panose="020B0604020202020204" pitchFamily="34" charset="0"/>
              </a:rPr>
              <a:t> i Albert </a:t>
            </a:r>
            <a:r>
              <a:rPr lang="hr-HR" dirty="0" err="1">
                <a:effectLst/>
                <a:latin typeface="Arial" panose="020B0604020202020204" pitchFamily="34" charset="0"/>
              </a:rPr>
              <a:t>Schatz</a:t>
            </a:r>
            <a:r>
              <a:rPr lang="hr-HR" dirty="0">
                <a:effectLst/>
                <a:latin typeface="Arial" panose="020B0604020202020204" pitchFamily="34" charset="0"/>
              </a:rPr>
              <a:t> 1943. godine otkrivaju prvi antibiotik protiv TBC-a </a:t>
            </a:r>
            <a:r>
              <a:rPr lang="hr-HR" b="1" dirty="0">
                <a:effectLst/>
                <a:latin typeface="Arial" panose="020B0604020202020204" pitchFamily="34" charset="0"/>
              </a:rPr>
              <a:t>streptomicin.</a:t>
            </a:r>
          </a:p>
          <a:p>
            <a:endParaRPr lang="hr-HR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92356-DBC3-4693-A65B-6A4D5850D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748" y="1860798"/>
            <a:ext cx="3120886" cy="21070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A8AF21-C301-44CF-82C9-EB2807C2D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949" y="1341782"/>
            <a:ext cx="4316896" cy="262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78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CBED6-7137-4A90-A752-23C95EE4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99797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>
                <a:latin typeface="Bell MT" panose="02020503060305020303" pitchFamily="18" charset="0"/>
              </a:rPr>
              <a:t>Povijest TBC-a u Hrvatskoj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9B2F3F5-D0A2-4BBC-B061-DBA09B2C36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572831"/>
              </p:ext>
            </p:extLst>
          </p:nvPr>
        </p:nvGraphicFramePr>
        <p:xfrm>
          <a:off x="834886" y="1500808"/>
          <a:ext cx="10522227" cy="4790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02441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{0167CB07-EE0C-4755-8962-566CD596C74B}tf78438558_win32</Template>
  <TotalTime>620</TotalTime>
  <Words>1247</Words>
  <Application>Microsoft Office PowerPoint</Application>
  <PresentationFormat>Široki zaslon</PresentationFormat>
  <Paragraphs>163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9" baseType="lpstr">
      <vt:lpstr>Arial</vt:lpstr>
      <vt:lpstr>Bell MT</vt:lpstr>
      <vt:lpstr>Century Gothic</vt:lpstr>
      <vt:lpstr>Garamond</vt:lpstr>
      <vt:lpstr>SavonVTI</vt:lpstr>
      <vt:lpstr>TUBERKULOZA</vt:lpstr>
      <vt:lpstr>Što je tuberkuloza?</vt:lpstr>
      <vt:lpstr>Vrste tuberkuloze </vt:lpstr>
      <vt:lpstr>Povijest TBC-a</vt:lpstr>
      <vt:lpstr>Povijest TBC-a u Europi</vt:lpstr>
      <vt:lpstr>PowerPoint prezentacija</vt:lpstr>
      <vt:lpstr>Povijest TBC-a otkriće uzročnika </vt:lpstr>
      <vt:lpstr>PowerPoint prezentacija</vt:lpstr>
      <vt:lpstr>Povijest TBC-a u Hrvatskoj</vt:lpstr>
      <vt:lpstr>Povijest TBC-a u Hrvatskoj</vt:lpstr>
      <vt:lpstr>Liječenje TBC-a</vt:lpstr>
      <vt:lpstr>Prevencija TBC-a</vt:lpstr>
      <vt:lpstr>PowerPoint prezentacija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TUBERKULOZA</dc:title>
  <dc:creator>mihovil srebren</dc:creator>
  <cp:lastModifiedBy>Mirjana Cvetkovic</cp:lastModifiedBy>
  <cp:revision>16</cp:revision>
  <dcterms:created xsi:type="dcterms:W3CDTF">2022-03-14T08:29:43Z</dcterms:created>
  <dcterms:modified xsi:type="dcterms:W3CDTF">2022-03-24T10:35:19Z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