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54"/>
    <p:restoredTop sz="96405"/>
  </p:normalViewPr>
  <p:slideViewPr>
    <p:cSldViewPr snapToGrid="0" snapToObjects="1">
      <p:cViewPr varScale="1">
        <p:scale>
          <a:sx n="91" d="100"/>
          <a:sy n="91" d="100"/>
        </p:scale>
        <p:origin x="-8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7FF8-4F32-A14D-B198-BB4158678B29}" type="datetimeFigureOut">
              <a:rPr lang="x-none" smtClean="0"/>
              <a:pPr/>
              <a:t>2.5.2020.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F561-25D8-6442-B193-3926CE38A41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6238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C33-C924-E543-B89A-B743B59CE6C7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73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561E-1087-5949-8BB6-8CB685B5EBB5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11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C5BB-F763-F54F-93BA-2C0CB0E22982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7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57F7-4176-2744-99C0-60652442EEBE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01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5E1-0166-5645-A173-FCD2CF636787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092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CAF6-3D5D-D34C-9CDC-D8FAE67E6396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43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31E0-8D28-3943-BFF2-20500AC09A37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61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435-72E4-F946-9254-88BE78CB75FC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32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B509-131A-994F-9AC3-A64BFA9526F5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385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E1A6-213D-1D4F-8B38-66FD7115E6B4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8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5ADA-4735-174A-9DA4-C26773CAB050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00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FA8CA12-35D1-BB40-9C91-0480DC9A4781}" type="datetime1">
              <a:rPr lang="hr-HR" smtClean="0"/>
              <a:pPr/>
              <a:t>2.5.2020.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3200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man_Catholic_Diocese_of_Dubrovni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Kapela_sv._Florijana_u_Kri%C5%BEevcim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r.wikipedia.org/sr-el/%D0%97%D0%B3%D1%80%D0%B0%D0%B4%D0%B0_%D0%93%D0%B8%D0%BC%D0%BD%D0%B0%D0%B7%D0%B8%D1%98%D0%B5_%D1%83_%D0%A1%D0%BC%D0%B5%D0%B4%D0%B5%D1%80%D0%B5%D0%B2%D1%83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lazbena_akademija,_Zagreb_-_jug.jpg" TargetMode="External"/><Relationship Id="rId7" Type="http://schemas.openxmlformats.org/officeDocument/2006/relationships/hyperlink" Target="https://en.wikipedia.org/wiki/University_of_Zagreb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s://en.m.wikipedia.org/wiki/Croatian_Academy_of_Sciences_and_Arts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rtol_Ka%C5%A1i%C4%87" TargetMode="External"/><Relationship Id="rId7" Type="http://schemas.openxmlformats.org/officeDocument/2006/relationships/hyperlink" Target="https://ahmadbinhanbal.wordpress.com/2010/07/05/ibnu-jarir-at-thabari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s://en.wikipedia.org/wiki/Ivan_Gunduli%C4%87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sr-el/%D0%98%D0%B2%D0%B0%D0%BD_%D0%9B%D0%B0%D0%B2%D1%87%D0%B5%D0%B2%D0%B8%D1%9B-%D0%9B%D1%83%D1%87%D0%B8%D1%9B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r.wikipedia.org/wiki/Hrvatsko_narodno_kazali%C5%A1te_u_Zagrebu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ortobelo_(Panama)" TargetMode="External"/><Relationship Id="rId7" Type="http://schemas.openxmlformats.org/officeDocument/2006/relationships/hyperlink" Target="https://hr.wikipedia.org/wiki/Dvorci_Augustusburg_i_Falkenlus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https://en.wikipedia.org/wiki/List_of_churches_in_London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Crkva_sv._Katarine_u_Zagrebu" TargetMode="External"/><Relationship Id="rId7" Type="http://schemas.openxmlformats.org/officeDocument/2006/relationships/hyperlink" Target="https://hr.wikipedia.org/wiki/Hvarska_katedral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commons.wikimedia.org/wiki/file:franjeva%C3%84%C2%8Dka_crkva_sv._ivana_krstitelja_vara%C3%85%C2%BEdin.jpg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Ivan_Ranger" TargetMode="External"/><Relationship Id="rId7" Type="http://schemas.openxmlformats.org/officeDocument/2006/relationships/hyperlink" Target="http://imslp.org/wiki/Cantabo_domino_(Luka%C4%8Di%C4%87,_Ivan)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s://de.wikipedia.org/wiki/Johann_Baptist_Vanhal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Ru%C4%91er_Bo%C5%A1kovi%C4%87" TargetMode="External"/><Relationship Id="rId7" Type="http://schemas.openxmlformats.org/officeDocument/2006/relationships/hyperlink" Target="https://en.wikipedia.org/wiki/Marin_Getaldi%C4%87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s://hr.wikipedia.org/wiki/Faust_Vran%C4%8Di%C4%87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CCAF8-B02D-0344-B2D4-D557187F6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52" y="1215956"/>
            <a:ext cx="8361229" cy="2098226"/>
          </a:xfrm>
        </p:spPr>
        <p:txBody>
          <a:bodyPr/>
          <a:lstStyle/>
          <a:p>
            <a:r>
              <a:rPr lang="x-none" b="1" u="sng" dirty="0"/>
              <a:t>BAROK U HRVATSKOJ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14BD3B-6BCB-AE40-951B-6CFCB1BA2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766" y="5094416"/>
            <a:ext cx="3420234" cy="547628"/>
          </a:xfrm>
        </p:spPr>
        <p:txBody>
          <a:bodyPr>
            <a:normAutofit/>
          </a:bodyPr>
          <a:lstStyle/>
          <a:p>
            <a:r>
              <a:rPr lang="x-none" dirty="0"/>
              <a:t>Autor: Luna Leona Šimunović 6.c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1338AE-8940-AA49-8574-16B776A7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38050" y="3831772"/>
            <a:ext cx="3175000" cy="238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9A7866-9749-3D4A-BA38-AC18EC62CA07}"/>
              </a:ext>
            </a:extLst>
          </p:cNvPr>
          <p:cNvSpPr txBox="1"/>
          <p:nvPr/>
        </p:nvSpPr>
        <p:spPr>
          <a:xfrm>
            <a:off x="7043780" y="6111650"/>
            <a:ext cx="2215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Izvor: Tragom prošlosti (Barok u Hrvatskoj)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6F7C8C-9706-9041-BBC7-8CCC1CA5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6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E4B5E-FBD5-124B-B7A3-5C82CC75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400" i="1" dirty="0"/>
              <a:t>Hvala na pažnji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EA57C9-7E97-EF45-8ACF-84BF50A2B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18368" y="1854200"/>
            <a:ext cx="5329881" cy="37142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00ED81-EABF-114C-98A8-487C9348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3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ACAC7-75CB-744C-97E2-1B25701D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799"/>
            <a:ext cx="9774195" cy="2131541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- </a:t>
            </a:r>
            <a:r>
              <a:rPr lang="en-US" sz="2400" dirty="0" err="1">
                <a:latin typeface="+mn-lt"/>
              </a:rPr>
              <a:t>Pokraj</a:t>
            </a:r>
            <a:r>
              <a:rPr lang="en-US" sz="2400" dirty="0">
                <a:latin typeface="+mn-lt"/>
              </a:rPr>
              <a:t> XVI.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početkom</a:t>
            </a:r>
            <a:r>
              <a:rPr lang="en-US" sz="2400" dirty="0">
                <a:latin typeface="+mn-lt"/>
              </a:rPr>
              <a:t> XVII. </a:t>
            </a:r>
            <a:r>
              <a:rPr lang="en-US" sz="2400" dirty="0" err="1">
                <a:latin typeface="+mn-lt"/>
              </a:rPr>
              <a:t>stoljeća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važan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doprinos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hrvatskoj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kulturi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dao</a:t>
            </a:r>
            <a:r>
              <a:rPr lang="en-US" sz="2400" dirty="0">
                <a:latin typeface="+mn-lt"/>
              </a:rPr>
              <a:t> je </a:t>
            </a:r>
            <a:r>
              <a:rPr lang="en-US" sz="2400" dirty="0" err="1">
                <a:latin typeface="+mn-lt"/>
              </a:rPr>
              <a:t>pokret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protureformacije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katoličke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obnove</a:t>
            </a:r>
            <a:r>
              <a:rPr lang="en-US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Tada </a:t>
            </a:r>
            <a:r>
              <a:rPr lang="en-US" sz="2400" dirty="0" err="1">
                <a:latin typeface="+mn-lt"/>
              </a:rPr>
              <a:t>počinje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u="sng" dirty="0" err="1">
                <a:latin typeface="+mn-lt"/>
              </a:rPr>
              <a:t>razdoblje</a:t>
            </a:r>
            <a:r>
              <a:rPr lang="en-US" sz="2400" b="1" u="sng" dirty="0">
                <a:latin typeface="+mn-lt"/>
              </a:rPr>
              <a:t> </a:t>
            </a:r>
            <a:r>
              <a:rPr lang="en-US" sz="2400" b="1" u="sng" dirty="0" err="1">
                <a:latin typeface="+mn-lt"/>
              </a:rPr>
              <a:t>barokne</a:t>
            </a:r>
            <a:r>
              <a:rPr lang="en-US" sz="2400" b="1" u="sng" dirty="0">
                <a:latin typeface="+mn-lt"/>
              </a:rPr>
              <a:t> </a:t>
            </a:r>
            <a:r>
              <a:rPr lang="en-US" sz="2400" b="1" u="sng" dirty="0" err="1">
                <a:latin typeface="+mn-lt"/>
              </a:rPr>
              <a:t>umjetnosti</a:t>
            </a:r>
            <a:r>
              <a:rPr lang="en-US" sz="2400" b="1" u="sng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u </a:t>
            </a:r>
            <a:r>
              <a:rPr lang="en-US" sz="2400" dirty="0" err="1">
                <a:latin typeface="+mn-lt"/>
              </a:rPr>
              <a:t>Hrvatskoj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traje</a:t>
            </a:r>
            <a:r>
              <a:rPr lang="en-US" sz="2400" dirty="0">
                <a:latin typeface="+mn-lt"/>
              </a:rPr>
              <a:t> do </a:t>
            </a:r>
            <a:r>
              <a:rPr lang="en-US" sz="2400" dirty="0" err="1">
                <a:latin typeface="+mn-lt"/>
              </a:rPr>
              <a:t>početka</a:t>
            </a:r>
            <a:r>
              <a:rPr lang="en-US" sz="2400" dirty="0">
                <a:latin typeface="+mn-lt"/>
              </a:rPr>
              <a:t> XVII. </a:t>
            </a:r>
            <a:r>
              <a:rPr lang="en-US" sz="2400" dirty="0" err="1">
                <a:latin typeface="+mn-lt"/>
              </a:rPr>
              <a:t>stoljeća</a:t>
            </a:r>
            <a:r>
              <a:rPr lang="en-US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Školovani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Isusovci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osnivaju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gimnazije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diljem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Hrvatske</a:t>
            </a:r>
            <a:r>
              <a:rPr lang="en-US" sz="2400" dirty="0">
                <a:latin typeface="+mn-lt"/>
              </a:rPr>
              <a:t> u : </a:t>
            </a:r>
            <a:r>
              <a:rPr lang="en-US" sz="2400" dirty="0" err="1">
                <a:latin typeface="+mn-lt"/>
              </a:rPr>
              <a:t>Dubrovniku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Zagrebu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Varaždinu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Požegi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Rij</a:t>
            </a:r>
            <a:r>
              <a:rPr lang="en-US" sz="2400" dirty="0" err="1"/>
              <a:t>eci</a:t>
            </a:r>
            <a:endParaRPr lang="x-non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9F0D0F-D9AD-DF41-8FF6-19F6CECA4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492979" y="2817339"/>
            <a:ext cx="4443047" cy="3332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773258-2215-1343-8C54-CC266775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377354" y="2817339"/>
            <a:ext cx="4443047" cy="33322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CCE9950-13C6-4F47-A6BD-82077975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427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682A9-DD10-9148-B79B-5573A59A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x-none" sz="2400" dirty="0">
                <a:latin typeface="+mn-lt"/>
              </a:rPr>
              <a:t>- Osim gimnazije u Zagrebu osnovana je akademija 1662. koja je  povlastica kralja Leopolda I. 1669. dobila status sveučilišta.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ACD136-28DD-C242-B0B4-1A8BBB23E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8035" y="1885285"/>
            <a:ext cx="5644485" cy="4232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9ADC5A-D214-8F4F-9D67-384A8D8E5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971491" y="1885284"/>
            <a:ext cx="2815989" cy="185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AB7CF9-4553-7142-9E3E-ABF57D2D3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971491" y="3972028"/>
            <a:ext cx="2815989" cy="2145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6AA9EA-3487-9C47-AB55-865D92860521}"/>
              </a:ext>
            </a:extLst>
          </p:cNvPr>
          <p:cNvSpPr txBox="1"/>
          <p:nvPr/>
        </p:nvSpPr>
        <p:spPr>
          <a:xfrm>
            <a:off x="10052208" y="3741615"/>
            <a:ext cx="125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Akademije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A8C87D1-A126-0841-BF00-D91F0121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212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76BBF-9A03-AE4B-AFA4-1D61BA3A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40" y="234366"/>
            <a:ext cx="9821119" cy="2250260"/>
          </a:xfrm>
        </p:spPr>
        <p:txBody>
          <a:bodyPr>
            <a:noAutofit/>
          </a:bodyPr>
          <a:lstStyle/>
          <a:p>
            <a:pPr algn="l"/>
            <a:r>
              <a:rPr lang="x-none" sz="2400" dirty="0">
                <a:latin typeface="+mn-lt"/>
              </a:rPr>
              <a:t>- </a:t>
            </a:r>
            <a:r>
              <a:rPr lang="en-US" sz="2400" dirty="0">
                <a:latin typeface="+mn-lt"/>
              </a:rPr>
              <a:t>U</a:t>
            </a:r>
            <a:r>
              <a:rPr lang="x-none" sz="2400" dirty="0">
                <a:latin typeface="+mn-lt"/>
              </a:rPr>
              <a:t> svrhu borbe protiv reformacije Isusovci su tiskali knjige na narodnom        jeziku</a:t>
            </a:r>
            <a:br>
              <a:rPr lang="x-none" sz="2400" dirty="0">
                <a:latin typeface="+mn-lt"/>
              </a:rPr>
            </a:br>
            <a:r>
              <a:rPr lang="x-none" sz="2400" dirty="0">
                <a:latin typeface="+mn-lt"/>
              </a:rPr>
              <a:t>- Isusovac </a:t>
            </a:r>
            <a:r>
              <a:rPr lang="x-none" sz="2400" b="1" u="sng" dirty="0">
                <a:latin typeface="+mn-lt"/>
              </a:rPr>
              <a:t>Bartol Kašić </a:t>
            </a:r>
            <a:r>
              <a:rPr lang="x-none" sz="2400" dirty="0">
                <a:latin typeface="+mn-lt"/>
              </a:rPr>
              <a:t>napisao je </a:t>
            </a:r>
            <a:r>
              <a:rPr lang="x-none" sz="2400" b="1" u="sng" dirty="0">
                <a:latin typeface="+mn-lt"/>
              </a:rPr>
              <a:t>prvu hrvatsku gramatiku</a:t>
            </a:r>
            <a:r>
              <a:rPr lang="x-none" sz="2400" dirty="0">
                <a:latin typeface="+mn-lt"/>
              </a:rPr>
              <a:t>, a kao temelj hrvaskog jezika uzeo je štokavsko narječje. </a:t>
            </a:r>
            <a:br>
              <a:rPr lang="x-none" sz="2400" dirty="0">
                <a:latin typeface="+mn-lt"/>
              </a:rPr>
            </a:br>
            <a:r>
              <a:rPr lang="x-none" sz="2400" dirty="0">
                <a:latin typeface="+mn-lt"/>
              </a:rPr>
              <a:t>- Književnim se djelima istaknuo Dubrovčanin </a:t>
            </a:r>
            <a:r>
              <a:rPr lang="x-none" sz="2400" b="1" u="sng" dirty="0">
                <a:latin typeface="+mn-lt"/>
              </a:rPr>
              <a:t>Ivan Gundulić</a:t>
            </a:r>
            <a:r>
              <a:rPr lang="x-none" sz="2400" dirty="0">
                <a:latin typeface="+mn-lt"/>
              </a:rPr>
              <a:t>. Njegova su najpoznatija djela </a:t>
            </a:r>
            <a:r>
              <a:rPr lang="x-none" sz="2400" i="1" dirty="0">
                <a:latin typeface="+mn-lt"/>
              </a:rPr>
              <a:t>Osman, Dubravka </a:t>
            </a:r>
            <a:r>
              <a:rPr lang="en-US" sz="2400" i="1" dirty="0">
                <a:latin typeface="+mn-lt"/>
              </a:rPr>
              <a:t>i</a:t>
            </a:r>
            <a:r>
              <a:rPr lang="x-none" sz="2400" i="1" dirty="0">
                <a:latin typeface="+mn-lt"/>
              </a:rPr>
              <a:t> Suze sina razmentoga</a:t>
            </a:r>
            <a:r>
              <a:rPr lang="x-none" sz="2400" dirty="0">
                <a:latin typeface="+mn-lt"/>
              </a:rPr>
              <a:t>.</a:t>
            </a:r>
            <a:br>
              <a:rPr lang="x-none" sz="2400" dirty="0">
                <a:latin typeface="+mn-lt"/>
              </a:rPr>
            </a:br>
            <a:r>
              <a:rPr lang="x-none" sz="2400" dirty="0">
                <a:latin typeface="+mn-lt"/>
              </a:rPr>
              <a:t>- Dubrovnik je ujedno bio </a:t>
            </a:r>
            <a:r>
              <a:rPr lang="x-none" sz="2400" i="1" dirty="0">
                <a:latin typeface="+mn-lt"/>
              </a:rPr>
              <a:t>najjače kultrno središte </a:t>
            </a:r>
            <a:r>
              <a:rPr lang="x-none" sz="2400" dirty="0">
                <a:latin typeface="+mn-lt"/>
              </a:rPr>
              <a:t>Hrvatske XVII. </a:t>
            </a:r>
            <a:r>
              <a:rPr lang="en-US" sz="2400" dirty="0">
                <a:latin typeface="+mn-lt"/>
              </a:rPr>
              <a:t>s</a:t>
            </a:r>
            <a:r>
              <a:rPr lang="x-none" sz="2400" dirty="0">
                <a:latin typeface="+mn-lt"/>
              </a:rPr>
              <a:t>toljeća.</a:t>
            </a:r>
            <a:r>
              <a:rPr lang="x-none" sz="2400" dirty="0"/>
              <a:t/>
            </a:r>
            <a:br>
              <a:rPr lang="x-none" sz="2400" dirty="0"/>
            </a:br>
            <a:endParaRPr lang="x-non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3F38A8-6975-6447-8C20-A6F249D2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59527" y="3751417"/>
            <a:ext cx="1397000" cy="210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B38220-F99F-BC4B-B2DC-6A53118BFAAB}"/>
              </a:ext>
            </a:extLst>
          </p:cNvPr>
          <p:cNvSpPr txBox="1"/>
          <p:nvPr/>
        </p:nvSpPr>
        <p:spPr>
          <a:xfrm>
            <a:off x="1394068" y="5964814"/>
            <a:ext cx="139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/>
              <a:t>Bartol Kašić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A98EE0-95FA-FE46-8336-DCEBF47FE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443828" y="3033733"/>
            <a:ext cx="2163885" cy="2931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92B618-59B0-9449-B9C3-B252332E28D4}"/>
              </a:ext>
            </a:extLst>
          </p:cNvPr>
          <p:cNvSpPr txBox="1"/>
          <p:nvPr/>
        </p:nvSpPr>
        <p:spPr>
          <a:xfrm>
            <a:off x="3943837" y="5981839"/>
            <a:ext cx="139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/>
              <a:t>Ivan Gundulić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A23887-B624-1042-861B-1D0331A66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260473" y="2616339"/>
            <a:ext cx="4572000" cy="3365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879288-CFC1-A043-B921-5427333FA90B}"/>
              </a:ext>
            </a:extLst>
          </p:cNvPr>
          <p:cNvSpPr txBox="1"/>
          <p:nvPr/>
        </p:nvSpPr>
        <p:spPr>
          <a:xfrm>
            <a:off x="7465643" y="596481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/>
              <a:t>Knjige na narodnom jeziku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E203FC-ADBE-1C4C-B388-74307887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80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FD2EB-74D7-374D-9DA6-8E3DA7EE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863" y="245328"/>
            <a:ext cx="7817570" cy="2238494"/>
          </a:xfrm>
        </p:spPr>
        <p:txBody>
          <a:bodyPr>
            <a:noAutofit/>
          </a:bodyPr>
          <a:lstStyle/>
          <a:p>
            <a:pPr algn="l"/>
            <a:r>
              <a:rPr lang="x-none" sz="2400" dirty="0">
                <a:latin typeface="+mn-lt"/>
              </a:rPr>
              <a:t>- Dramska djela izvodila su se u kazalištima, a postojalo je </a:t>
            </a:r>
            <a:r>
              <a:rPr lang="en-US" sz="2400" dirty="0">
                <a:latin typeface="+mn-lt"/>
              </a:rPr>
              <a:t>i</a:t>
            </a:r>
            <a:r>
              <a:rPr lang="x-none" sz="2400" dirty="0">
                <a:latin typeface="+mn-lt"/>
              </a:rPr>
              <a:t> nekoliko kazališnih družina</a:t>
            </a:r>
            <a:br>
              <a:rPr lang="x-none" sz="2400" dirty="0">
                <a:latin typeface="+mn-lt"/>
              </a:rPr>
            </a:br>
            <a:r>
              <a:rPr lang="x-none" sz="2400" dirty="0">
                <a:latin typeface="+mn-lt"/>
              </a:rPr>
              <a:t>-</a:t>
            </a:r>
            <a:r>
              <a:rPr lang="x-none" sz="2400" b="1" dirty="0">
                <a:latin typeface="+mn-lt"/>
              </a:rPr>
              <a:t> </a:t>
            </a:r>
            <a:r>
              <a:rPr lang="x-none" sz="2400" b="1" u="sng" dirty="0">
                <a:latin typeface="+mn-lt"/>
              </a:rPr>
              <a:t>Otac hrvatske povijesne znanosti</a:t>
            </a:r>
            <a:r>
              <a:rPr lang="x-none" sz="2400" b="1" dirty="0">
                <a:latin typeface="+mn-lt"/>
              </a:rPr>
              <a:t>, </a:t>
            </a:r>
            <a:r>
              <a:rPr lang="x-none" sz="2400" dirty="0">
                <a:latin typeface="+mn-lt"/>
              </a:rPr>
              <a:t>trogiranin </a:t>
            </a:r>
            <a:r>
              <a:rPr lang="x-none" sz="2400" b="1" u="sng" dirty="0">
                <a:latin typeface="+mn-lt"/>
              </a:rPr>
              <a:t>Ivan Lučić </a:t>
            </a:r>
            <a:r>
              <a:rPr lang="x-none" sz="2400" dirty="0">
                <a:latin typeface="+mn-lt"/>
              </a:rPr>
              <a:t>prvi je hrvatski povijesničar koji proučava povijesne izvore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koristi</a:t>
            </a:r>
            <a:r>
              <a:rPr lang="en-US" sz="2400" dirty="0">
                <a:latin typeface="+mn-lt"/>
              </a:rPr>
              <a:t> se </a:t>
            </a:r>
            <a:r>
              <a:rPr lang="en-US" sz="2400" dirty="0" err="1">
                <a:latin typeface="+mn-lt"/>
              </a:rPr>
              <a:t>njima</a:t>
            </a:r>
            <a:r>
              <a:rPr lang="x-none" sz="2400" dirty="0">
                <a:latin typeface="+mn-lt"/>
              </a:rPr>
              <a:t/>
            </a:r>
            <a:br>
              <a:rPr lang="x-none" sz="2400" dirty="0">
                <a:latin typeface="+mn-lt"/>
              </a:rPr>
            </a:br>
            <a:r>
              <a:rPr lang="x-none" sz="2400" dirty="0">
                <a:latin typeface="+mn-lt"/>
              </a:rPr>
              <a:t>- Njegovo je najpoznatije djelo o kraljevstvu Dalmacije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Hrvatske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x-none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C629A2-C3F5-124C-8F8D-C0AC1FA1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63446" y="2883568"/>
            <a:ext cx="1859207" cy="31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E03B80-5082-BB47-8070-9C69EA944FF2}"/>
              </a:ext>
            </a:extLst>
          </p:cNvPr>
          <p:cNvSpPr txBox="1"/>
          <p:nvPr/>
        </p:nvSpPr>
        <p:spPr>
          <a:xfrm>
            <a:off x="1763446" y="6039119"/>
            <a:ext cx="279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Ivan Lučić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E88451-59CE-3B46-9932-418A96DF8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305965" y="2624060"/>
            <a:ext cx="5122589" cy="3415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8A4303-2128-CB46-8EE5-FCE6672535B9}"/>
              </a:ext>
            </a:extLst>
          </p:cNvPr>
          <p:cNvSpPr txBox="1"/>
          <p:nvPr/>
        </p:nvSpPr>
        <p:spPr>
          <a:xfrm>
            <a:off x="6860931" y="6169924"/>
            <a:ext cx="5331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Kazalište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A55126-2CD0-2F42-96FC-3DFDBC1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0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68365-B2A5-F545-A2D7-7129DA17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461" y="797168"/>
            <a:ext cx="8377143" cy="1391284"/>
          </a:xfrm>
        </p:spPr>
        <p:txBody>
          <a:bodyPr>
            <a:noAutofit/>
          </a:bodyPr>
          <a:lstStyle/>
          <a:p>
            <a:pPr algn="l"/>
            <a:r>
              <a:rPr lang="x-none" sz="2400" dirty="0">
                <a:latin typeface="+mn-lt"/>
              </a:rPr>
              <a:t>- </a:t>
            </a:r>
            <a:r>
              <a:rPr lang="x-none" sz="2400" b="1" u="sng" dirty="0">
                <a:latin typeface="+mn-lt"/>
              </a:rPr>
              <a:t>Graditeljstvo </a:t>
            </a:r>
            <a:r>
              <a:rPr lang="x-none" sz="2400" dirty="0">
                <a:latin typeface="+mn-lt"/>
              </a:rPr>
              <a:t>XVII.stoljeća još je u znaku obrane</a:t>
            </a:r>
            <a:br>
              <a:rPr lang="x-none" sz="2400" dirty="0">
                <a:latin typeface="+mn-lt"/>
              </a:rPr>
            </a:br>
            <a:r>
              <a:rPr lang="x-none" sz="2400" dirty="0">
                <a:latin typeface="+mn-lt"/>
              </a:rPr>
              <a:t>- Grade se utvrde </a:t>
            </a:r>
            <a:r>
              <a:rPr lang="en-US" sz="2400" dirty="0">
                <a:latin typeface="+mn-lt"/>
              </a:rPr>
              <a:t>i</a:t>
            </a:r>
            <a:r>
              <a:rPr lang="x-none" sz="2400" dirty="0">
                <a:latin typeface="+mn-lt"/>
              </a:rPr>
              <a:t> vojarne</a:t>
            </a:r>
            <a:br>
              <a:rPr lang="x-none" sz="2400" dirty="0">
                <a:latin typeface="+mn-lt"/>
              </a:rPr>
            </a:br>
            <a:r>
              <a:rPr lang="x-none" sz="2400" dirty="0">
                <a:latin typeface="+mn-lt"/>
              </a:rPr>
              <a:t>- Osim utvrda XVII.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XVII. </a:t>
            </a:r>
            <a:r>
              <a:rPr lang="en-US" sz="2400" dirty="0" err="1">
                <a:latin typeface="+mn-lt"/>
              </a:rPr>
              <a:t>Stoljeća</a:t>
            </a:r>
            <a:r>
              <a:rPr lang="en-US" sz="2400" dirty="0">
                <a:latin typeface="+mn-lt"/>
              </a:rPr>
              <a:t> grade se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mnoge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raskošne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barokne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palače</a:t>
            </a:r>
            <a:r>
              <a:rPr lang="en-US" sz="2400" dirty="0">
                <a:latin typeface="+mn-lt"/>
              </a:rPr>
              <a:t>, a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feudalnim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posjedima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dvorci</a:t>
            </a:r>
            <a:endParaRPr lang="x-none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85259-D187-D044-8D3E-BE6671876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88254" y="3204314"/>
            <a:ext cx="3473252" cy="2346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22E8A9-5797-D140-8CF5-6DF1BE734491}"/>
              </a:ext>
            </a:extLst>
          </p:cNvPr>
          <p:cNvSpPr txBox="1"/>
          <p:nvPr/>
        </p:nvSpPr>
        <p:spPr>
          <a:xfrm>
            <a:off x="1637899" y="5815298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Utvrda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0881F5-C029-8A40-A8D5-CC099E3FC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251939" y="2436772"/>
            <a:ext cx="1688123" cy="234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FCD7DB-F6D8-8142-8D9A-B5562E164304}"/>
              </a:ext>
            </a:extLst>
          </p:cNvPr>
          <p:cNvSpPr txBox="1"/>
          <p:nvPr/>
        </p:nvSpPr>
        <p:spPr>
          <a:xfrm>
            <a:off x="5832334" y="4783360"/>
            <a:ext cx="1688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Barokna palača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E10DA6-C6FE-E840-A87A-842F31482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630495" y="2825189"/>
            <a:ext cx="3672109" cy="2346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CCD67E-1732-A847-8CBE-1E17110B4CA5}"/>
              </a:ext>
            </a:extLst>
          </p:cNvPr>
          <p:cNvSpPr txBox="1"/>
          <p:nvPr/>
        </p:nvSpPr>
        <p:spPr>
          <a:xfrm>
            <a:off x="9318619" y="5420097"/>
            <a:ext cx="385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Dvorac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E9F9D9E-6C7A-2048-99D3-728502AB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0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9D86F0-9B39-544D-A2F7-F63FEC88C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44844" y="3207967"/>
            <a:ext cx="2691500" cy="2104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4D32D7-3066-634A-98E9-189B5DA69925}"/>
              </a:ext>
            </a:extLst>
          </p:cNvPr>
          <p:cNvSpPr txBox="1"/>
          <p:nvPr/>
        </p:nvSpPr>
        <p:spPr>
          <a:xfrm>
            <a:off x="1144844" y="5443350"/>
            <a:ext cx="2975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</a:t>
            </a:r>
            <a:r>
              <a:rPr lang="x-none" sz="1100" dirty="0"/>
              <a:t>rkva sv. Katarine u Zagrebu je crkva barokne građevine u kontinentalnoj Hrvatskoj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F4BDEC1-902F-9C4F-A427-C1D4D998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529447-C2B1-B249-B580-C50B6E2A7A21}"/>
              </a:ext>
            </a:extLst>
          </p:cNvPr>
          <p:cNvSpPr txBox="1"/>
          <p:nvPr/>
        </p:nvSpPr>
        <p:spPr>
          <a:xfrm>
            <a:off x="2073399" y="487443"/>
            <a:ext cx="6291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x-none" sz="2400" dirty="0"/>
              <a:t>Među najljepše primjere arhitekture i graditeljstva ubrajaju se građevine.</a:t>
            </a:r>
          </a:p>
          <a:p>
            <a:pPr marL="285750" indent="-285750">
              <a:buFontTx/>
              <a:buChar char="-"/>
            </a:pPr>
            <a:r>
              <a:rPr lang="x-none" sz="2400" dirty="0"/>
              <a:t>Ljepotom se ističu isusovačka crkva sv. Katarine, franjevačka crkva u Varaždinu, a u južnoj Hrvatskoj katedrala na Hvaru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2610B4-ED40-E747-999D-130E6871E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443007" y="2635935"/>
            <a:ext cx="3315672" cy="2676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2068AB-AE3C-1049-A3A7-822F6EB9F773}"/>
              </a:ext>
            </a:extLst>
          </p:cNvPr>
          <p:cNvSpPr txBox="1"/>
          <p:nvPr/>
        </p:nvSpPr>
        <p:spPr>
          <a:xfrm>
            <a:off x="4812328" y="5529217"/>
            <a:ext cx="3203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</a:t>
            </a:r>
            <a:r>
              <a:rPr lang="x-none" sz="1100" dirty="0"/>
              <a:t>ranjevačka crkva u Varaždinu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34D9729-E714-8548-8C36-B1FED847F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365342" y="1845545"/>
            <a:ext cx="2237773" cy="3466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1485C3-754B-3547-8704-57109CDDB8B8}"/>
              </a:ext>
            </a:extLst>
          </p:cNvPr>
          <p:cNvSpPr txBox="1"/>
          <p:nvPr/>
        </p:nvSpPr>
        <p:spPr>
          <a:xfrm>
            <a:off x="8365342" y="5527989"/>
            <a:ext cx="2393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</a:t>
            </a:r>
            <a:r>
              <a:rPr lang="x-none" sz="1100" dirty="0"/>
              <a:t>atedrala na Hvaru</a:t>
            </a:r>
          </a:p>
        </p:txBody>
      </p:sp>
    </p:spTree>
    <p:extLst>
      <p:ext uri="{BB962C8B-B14F-4D97-AF65-F5344CB8AC3E}">
        <p14:creationId xmlns:p14="http://schemas.microsoft.com/office/powerpoint/2010/main" xmlns="" val="18295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61D30-468E-5241-A2D5-F02B3ECD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8966185-2314-0F44-9A42-86B8060F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10885E-FEF5-1C46-8DCD-8675EAB002F2}"/>
              </a:ext>
            </a:extLst>
          </p:cNvPr>
          <p:cNvSpPr txBox="1"/>
          <p:nvPr/>
        </p:nvSpPr>
        <p:spPr>
          <a:xfrm>
            <a:off x="1400278" y="275730"/>
            <a:ext cx="9391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x-none" sz="2400" dirty="0"/>
              <a:t>Kiparstvo </a:t>
            </a:r>
            <a:r>
              <a:rPr lang="en-US" sz="2400" dirty="0"/>
              <a:t>i</a:t>
            </a:r>
            <a:r>
              <a:rPr lang="x-none" sz="2400" dirty="0"/>
              <a:t> slikarstvo baroka usko su povezani s crkvenim graditeljstvom</a:t>
            </a:r>
          </a:p>
          <a:p>
            <a:pPr marL="285750" indent="-285750">
              <a:buFontTx/>
              <a:buChar char="-"/>
            </a:pPr>
            <a:r>
              <a:rPr lang="x-none" sz="2400" dirty="0"/>
              <a:t>Slikari su oslikavali zidove crkava, a kipari su izrađivali oltare, propovjedaonice, drvene rezbarije</a:t>
            </a:r>
          </a:p>
          <a:p>
            <a:pPr marL="285750" indent="-285750">
              <a:buFontTx/>
              <a:buChar char="-"/>
            </a:pPr>
            <a:r>
              <a:rPr lang="x-none" sz="2400" b="1" u="sng" dirty="0"/>
              <a:t>Ivan Ranger  je bio slikar </a:t>
            </a:r>
            <a:r>
              <a:rPr lang="x-none" sz="2400" dirty="0"/>
              <a:t>koji je oslikao nekoliko crkava</a:t>
            </a:r>
          </a:p>
          <a:p>
            <a:pPr marL="285750" indent="-285750">
              <a:buFontTx/>
              <a:buChar char="-"/>
            </a:pPr>
            <a:r>
              <a:rPr lang="en-US" sz="2400" b="1" u="sng" dirty="0"/>
              <a:t>I</a:t>
            </a:r>
            <a:r>
              <a:rPr lang="x-none" sz="2400" b="1" u="sng" dirty="0"/>
              <a:t>van Lukačić </a:t>
            </a:r>
            <a:r>
              <a:rPr lang="x-none" sz="2400" dirty="0"/>
              <a:t>bio je skladatelj europskih dometa, koji je sav svoj rad posvetio promicanju </a:t>
            </a:r>
            <a:r>
              <a:rPr lang="x-none" sz="2400" b="1" dirty="0"/>
              <a:t>glazbene umjetnosti</a:t>
            </a:r>
          </a:p>
          <a:p>
            <a:pPr marL="285750" indent="-285750">
              <a:buFontTx/>
              <a:buChar char="-"/>
            </a:pP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16F40A-8577-9A49-87A2-532A77C6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96897" y="3050760"/>
            <a:ext cx="3806283" cy="2854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2AD886-C0C1-164E-B06F-792ED203A9A5}"/>
              </a:ext>
            </a:extLst>
          </p:cNvPr>
          <p:cNvSpPr txBox="1"/>
          <p:nvPr/>
        </p:nvSpPr>
        <p:spPr>
          <a:xfrm>
            <a:off x="1196897" y="6049944"/>
            <a:ext cx="2735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Ivan Ranger ovo je oslikao na zidu crkve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71A2AB-B453-CF41-8FD1-286E3396F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570087" y="3013712"/>
            <a:ext cx="2122449" cy="28888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C5D647-6C1A-7D46-93A4-C7A63A2E7064}"/>
              </a:ext>
            </a:extLst>
          </p:cNvPr>
          <p:cNvSpPr txBox="1"/>
          <p:nvPr/>
        </p:nvSpPr>
        <p:spPr>
          <a:xfrm>
            <a:off x="5570087" y="6049944"/>
            <a:ext cx="174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Ivan Lukačić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37B1696-A432-9146-B214-8B891325A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259443" y="2557236"/>
            <a:ext cx="2532280" cy="33453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83D574-7704-874B-AC02-18D82C1D5B14}"/>
              </a:ext>
            </a:extLst>
          </p:cNvPr>
          <p:cNvSpPr txBox="1"/>
          <p:nvPr/>
        </p:nvSpPr>
        <p:spPr>
          <a:xfrm>
            <a:off x="8259339" y="6049944"/>
            <a:ext cx="2403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Cantabo Domino ovo je Ivan Lučić skladao</a:t>
            </a:r>
          </a:p>
        </p:txBody>
      </p:sp>
    </p:spTree>
    <p:extLst>
      <p:ext uri="{BB962C8B-B14F-4D97-AF65-F5344CB8AC3E}">
        <p14:creationId xmlns:p14="http://schemas.microsoft.com/office/powerpoint/2010/main" xmlns="" val="28591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124C8A-2751-FD41-B5FF-3C8EA2CD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951B17-8C31-A843-A907-D419204A1A32}"/>
              </a:ext>
            </a:extLst>
          </p:cNvPr>
          <p:cNvSpPr txBox="1"/>
          <p:nvPr/>
        </p:nvSpPr>
        <p:spPr>
          <a:xfrm>
            <a:off x="2206834" y="284044"/>
            <a:ext cx="9367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x-none" sz="2400" dirty="0"/>
              <a:t>Razvoj znanosti potaknut je osnivanjem brojnih škola </a:t>
            </a:r>
            <a:r>
              <a:rPr lang="en-US" sz="2400" dirty="0"/>
              <a:t>i</a:t>
            </a:r>
            <a:r>
              <a:rPr lang="x-none" sz="2400" dirty="0"/>
              <a:t> osnivanjem sveučilišta</a:t>
            </a:r>
          </a:p>
          <a:p>
            <a:pPr marL="285750" indent="-285750">
              <a:buFontTx/>
              <a:buChar char="-"/>
            </a:pPr>
            <a:r>
              <a:rPr lang="x-none" sz="2400" dirty="0"/>
              <a:t>Osim književnika, Dubrovnik je dao </a:t>
            </a:r>
            <a:r>
              <a:rPr lang="en-US" sz="2400" dirty="0"/>
              <a:t>i</a:t>
            </a:r>
            <a:r>
              <a:rPr lang="x-none" sz="2400" dirty="0"/>
              <a:t> </a:t>
            </a:r>
            <a:r>
              <a:rPr lang="x-none" sz="2400" b="1" u="sng" dirty="0"/>
              <a:t>velikog znanstvenika – fizičara, astronoma </a:t>
            </a:r>
            <a:r>
              <a:rPr lang="en-US" sz="2400" b="1" u="sng" dirty="0"/>
              <a:t>i</a:t>
            </a:r>
            <a:r>
              <a:rPr lang="x-none" sz="2400" b="1" u="sng" dirty="0"/>
              <a:t> filozofa Ruđera Boškovića</a:t>
            </a:r>
          </a:p>
          <a:p>
            <a:pPr marL="285750" indent="-285750">
              <a:buFontTx/>
              <a:buChar char="-"/>
            </a:pPr>
            <a:r>
              <a:rPr lang="x-none" sz="2400" b="1" u="sng" dirty="0"/>
              <a:t>Ruđer Bošković </a:t>
            </a:r>
            <a:r>
              <a:rPr lang="x-none" sz="2400" dirty="0"/>
              <a:t>je svojim djelima </a:t>
            </a:r>
            <a:r>
              <a:rPr lang="x-none" sz="2400" b="1" u="sng" dirty="0"/>
              <a:t>proslavio Hrvatsku u cijelome svijetu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</a:t>
            </a:r>
            <a:r>
              <a:rPr lang="x-none" sz="2400" dirty="0"/>
              <a:t>jegovu su radu prethodili radovi izumitelja </a:t>
            </a:r>
            <a:r>
              <a:rPr lang="en-US" sz="2400" dirty="0"/>
              <a:t>i</a:t>
            </a:r>
            <a:r>
              <a:rPr lang="x-none" sz="2400" dirty="0"/>
              <a:t> jezikoslovca </a:t>
            </a:r>
            <a:r>
              <a:rPr lang="x-none" sz="2400" b="1" u="sng" dirty="0"/>
              <a:t>Fausta Vrančića </a:t>
            </a:r>
            <a:r>
              <a:rPr lang="en-US" sz="2400" dirty="0"/>
              <a:t>i</a:t>
            </a:r>
            <a:r>
              <a:rPr lang="x-none" sz="2400" dirty="0"/>
              <a:t> matematičara </a:t>
            </a:r>
            <a:r>
              <a:rPr lang="x-none" sz="2400" b="1" u="sng" dirty="0"/>
              <a:t>Marina Getaldića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06127-FE53-EB4A-B230-570A80A5B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68552" y="2986223"/>
            <a:ext cx="1444083" cy="3152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A5DEEE-50EC-744A-B3DE-AE48857DEBCE}"/>
              </a:ext>
            </a:extLst>
          </p:cNvPr>
          <p:cNvSpPr txBox="1"/>
          <p:nvPr/>
        </p:nvSpPr>
        <p:spPr>
          <a:xfrm>
            <a:off x="1690832" y="6301713"/>
            <a:ext cx="1895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Ruđer Bošković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B7C4A5-422E-564B-A07E-914AFD242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938132" y="3360255"/>
            <a:ext cx="2315736" cy="2778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36DBE4-CDF5-3841-8AD3-A8CE01FC1275}"/>
              </a:ext>
            </a:extLst>
          </p:cNvPr>
          <p:cNvSpPr txBox="1"/>
          <p:nvPr/>
        </p:nvSpPr>
        <p:spPr>
          <a:xfrm>
            <a:off x="4574610" y="6335506"/>
            <a:ext cx="231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/>
              <a:t>Faust Vrančić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91244B-C685-8942-B22C-89E338A8B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268354" y="3335732"/>
            <a:ext cx="2554622" cy="2778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2A972A-0A46-344A-AFAD-491F7046CC53}"/>
              </a:ext>
            </a:extLst>
          </p:cNvPr>
          <p:cNvSpPr txBox="1"/>
          <p:nvPr/>
        </p:nvSpPr>
        <p:spPr>
          <a:xfrm>
            <a:off x="7674967" y="6312346"/>
            <a:ext cx="8724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</a:t>
            </a:r>
            <a:r>
              <a:rPr lang="x-none" sz="1100" dirty="0"/>
              <a:t>atematičar Marin Getaldić</a:t>
            </a:r>
          </a:p>
        </p:txBody>
      </p:sp>
    </p:spTree>
    <p:extLst>
      <p:ext uri="{BB962C8B-B14F-4D97-AF65-F5344CB8AC3E}">
        <p14:creationId xmlns:p14="http://schemas.microsoft.com/office/powerpoint/2010/main" xmlns="" val="11370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9B359FC9-1E88-4883-B31D-CCECAE2A7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{AA57C49E-B6C8-5D41-83DB-21B0C4D10CA6}tf16401378</Template>
  <TotalTime>184</TotalTime>
  <Words>314</Words>
  <Application>Microsoft Macintosh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Madison</vt:lpstr>
      <vt:lpstr>BAROK U HRVATSKOJ</vt:lpstr>
      <vt:lpstr>- Pokraj XVI. i početkom XVII. stoljeća važan doprinos hrvatskoj kulturi dao je pokret protureformacije i katoličke obnove. - Tada počinje razdoblje barokne umjetnosti u Hrvatskoj i traje do početka XVII. stoljeća. - Školovani Isusovci osnivaju gimnazije diljem Hrvatske u : Dubrovniku, Zagrebu, Varaždinu, Požegi, Rijeci</vt:lpstr>
      <vt:lpstr>- Osim gimnazije u Zagrebu osnovana je akademija 1662. koja je  povlastica kralja Leopolda I. 1669. dobila status sveučilišta.</vt:lpstr>
      <vt:lpstr>- U svrhu borbe protiv reformacije Isusovci su tiskali knjige na narodnom        jeziku - Isusovac Bartol Kašić napisao je prvu hrvatsku gramatiku, a kao temelj hrvaskog jezika uzeo je štokavsko narječje.  - Književnim se djelima istaknuo Dubrovčanin Ivan Gundulić. Njegova su najpoznatija djela Osman, Dubravka i Suze sina razmentoga. - Dubrovnik je ujedno bio najjače kultrno središte Hrvatske XVII. stoljeća. </vt:lpstr>
      <vt:lpstr>- Dramska djela izvodila su se u kazalištima, a postojalo je i nekoliko kazališnih družina - Otac hrvatske povijesne znanosti, trogiranin Ivan Lučić prvi je hrvatski povijesničar koji proučava povijesne izvore i koristi se njima - Njegovo je najpoznatije djelo o kraljevstvu Dalmacije i Hrvatske </vt:lpstr>
      <vt:lpstr>- Graditeljstvo XVII.stoljeća još je u znaku obrane - Grade se utvrde i vojarne - Osim utvrda XVII. i XVII. Stoljeća grade se i mnoge raskošne barokne palače, a na feudalnim posjedima dvorci</vt:lpstr>
      <vt:lpstr>Slide 7</vt:lpstr>
      <vt:lpstr> </vt:lpstr>
      <vt:lpstr>Slide 9</vt:lpstr>
      <vt:lpstr>Hvala na pažnji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 U HRVATSKOJ</dc:title>
  <dc:creator>Luna Leona Šimunović</dc:creator>
  <cp:lastModifiedBy>Mešo mekentoš</cp:lastModifiedBy>
  <cp:revision>28</cp:revision>
  <cp:lastPrinted>2020-04-30T09:41:45Z</cp:lastPrinted>
  <dcterms:created xsi:type="dcterms:W3CDTF">2020-04-25T06:36:09Z</dcterms:created>
  <dcterms:modified xsi:type="dcterms:W3CDTF">2020-05-02T10:46:27Z</dcterms:modified>
</cp:coreProperties>
</file>