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revisionInfo.xml" ContentType="application/vnd.ms-powerpoint.revisioninfo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661E447-4FDD-47B7-8DC0-43B182856200}" v="3660" dt="2020-05-18T11:51:41.26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8959" autoAdjust="0"/>
    <p:restoredTop sz="94660"/>
  </p:normalViewPr>
  <p:slideViewPr>
    <p:cSldViewPr snapToGrid="0">
      <p:cViewPr varScale="1">
        <p:scale>
          <a:sx n="91" d="100"/>
          <a:sy n="91" d="100"/>
        </p:scale>
        <p:origin x="-348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/>
              <a:t>Uredite stil podnaslova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1FB43-724D-437A-A5E8-1D673BA80D2D}" type="datetimeFigureOut">
              <a:rPr lang="hr-HR" smtClean="0"/>
              <a:pPr/>
              <a:t>1.6.2020.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202B4-9E9C-4ADB-9FE3-5F44E6437AB1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37656798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1FB43-724D-437A-A5E8-1D673BA80D2D}" type="datetimeFigureOut">
              <a:rPr lang="hr-HR" smtClean="0"/>
              <a:pPr/>
              <a:t>1.6.2020.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202B4-9E9C-4ADB-9FE3-5F44E6437AB1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16209724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1FB43-724D-437A-A5E8-1D673BA80D2D}" type="datetimeFigureOut">
              <a:rPr lang="hr-HR" smtClean="0"/>
              <a:pPr/>
              <a:t>1.6.2020.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202B4-9E9C-4ADB-9FE3-5F44E6437AB1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37576001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1FB43-724D-437A-A5E8-1D673BA80D2D}" type="datetimeFigureOut">
              <a:rPr lang="hr-HR" smtClean="0"/>
              <a:pPr/>
              <a:t>1.6.2020.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202B4-9E9C-4ADB-9FE3-5F44E6437AB1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7397031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1FB43-724D-437A-A5E8-1D673BA80D2D}" type="datetimeFigureOut">
              <a:rPr lang="hr-HR" smtClean="0"/>
              <a:pPr/>
              <a:t>1.6.2020.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202B4-9E9C-4ADB-9FE3-5F44E6437AB1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21882153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1FB43-724D-437A-A5E8-1D673BA80D2D}" type="datetimeFigureOut">
              <a:rPr lang="hr-HR" smtClean="0"/>
              <a:pPr/>
              <a:t>1.6.2020.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202B4-9E9C-4ADB-9FE3-5F44E6437AB1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12931780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1FB43-724D-437A-A5E8-1D673BA80D2D}" type="datetimeFigureOut">
              <a:rPr lang="hr-HR" smtClean="0"/>
              <a:pPr/>
              <a:t>1.6.2020.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202B4-9E9C-4ADB-9FE3-5F44E6437AB1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17480765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1FB43-724D-437A-A5E8-1D673BA80D2D}" type="datetimeFigureOut">
              <a:rPr lang="hr-HR" smtClean="0"/>
              <a:pPr/>
              <a:t>1.6.2020.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202B4-9E9C-4ADB-9FE3-5F44E6437AB1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20397187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1FB43-724D-437A-A5E8-1D673BA80D2D}" type="datetimeFigureOut">
              <a:rPr lang="hr-HR" smtClean="0"/>
              <a:pPr/>
              <a:t>1.6.2020.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202B4-9E9C-4ADB-9FE3-5F44E6437AB1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8379503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1FB43-724D-437A-A5E8-1D673BA80D2D}" type="datetimeFigureOut">
              <a:rPr lang="hr-HR" smtClean="0"/>
              <a:pPr/>
              <a:t>1.6.2020.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202B4-9E9C-4ADB-9FE3-5F44E6437AB1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21785664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1FB43-724D-437A-A5E8-1D673BA80D2D}" type="datetimeFigureOut">
              <a:rPr lang="hr-HR" smtClean="0"/>
              <a:pPr/>
              <a:t>1.6.2020.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202B4-9E9C-4ADB-9FE3-5F44E6437AB1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27120904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71FB43-724D-437A-A5E8-1D673BA80D2D}" type="datetimeFigureOut">
              <a:rPr lang="hr-HR" smtClean="0"/>
              <a:pPr/>
              <a:t>1.6.2020.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4202B4-9E9C-4ADB-9FE3-5F44E6437AB1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25852513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rantersbox.blogspot.com/2010/09/celebrating-and-sharing-love-blog.html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reativecommons.org/licenses/by-nc-nd/3.0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>
                <a:cs typeface="Calibri Light"/>
              </a:rPr>
              <a:t>Sveta liga</a:t>
            </a:r>
            <a:endParaRPr lang="hr-HR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hr-HR" dirty="0">
                <a:cs typeface="Calibri"/>
              </a:rPr>
              <a:t>Filip </a:t>
            </a:r>
            <a:r>
              <a:rPr lang="hr-HR" dirty="0" err="1">
                <a:cs typeface="Calibri"/>
              </a:rPr>
              <a:t>Severec</a:t>
            </a:r>
            <a:r>
              <a:rPr lang="hr-HR" dirty="0">
                <a:cs typeface="Calibri"/>
              </a:rPr>
              <a:t> 6.c</a:t>
            </a:r>
            <a:endParaRPr lang="hr-HR" dirty="0"/>
          </a:p>
        </p:txBody>
      </p:sp>
    </p:spTree>
    <p:extLst>
      <p:ext uri="{BB962C8B-B14F-4D97-AF65-F5344CB8AC3E}">
        <p14:creationId xmlns="" xmlns:p14="http://schemas.microsoft.com/office/powerpoint/2010/main" val="4147140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="" xmlns:a16="http://schemas.microsoft.com/office/drawing/2014/main" id="{3B854194-185D-494D-905C-7C7CB2E30F6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B4F5FA0D-0104-4987-8241-EFF7C85B88D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="" xmlns:a16="http://schemas.microsoft.com/office/drawing/2014/main" id="{2897127E-6CEF-446C-BE87-93B7C46E49D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Naslov 1">
            <a:extLst>
              <a:ext uri="{FF2B5EF4-FFF2-40B4-BE49-F238E27FC236}">
                <a16:creationId xmlns="" xmlns:a16="http://schemas.microsoft.com/office/drawing/2014/main" id="{6DF7C782-B128-466B-AA08-FDC79C5E5D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</p:spPr>
        <p:txBody>
          <a:bodyPr>
            <a:normAutofit/>
          </a:bodyPr>
          <a:lstStyle/>
          <a:p>
            <a:r>
              <a:rPr lang="hr-HR" dirty="0">
                <a:solidFill>
                  <a:srgbClr val="FFFFFF"/>
                </a:solidFill>
                <a:cs typeface="Calibri Light"/>
              </a:rPr>
              <a:t>Uzrok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="" xmlns:a16="http://schemas.microsoft.com/office/drawing/2014/main" id="{D3C765F6-842F-403C-A1C4-F086949436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0574" y="801866"/>
            <a:ext cx="5306084" cy="5230634"/>
          </a:xfrm>
        </p:spPr>
        <p:txBody>
          <a:bodyPr anchor="ctr">
            <a:normAutofit/>
          </a:bodyPr>
          <a:lstStyle/>
          <a:p>
            <a:r>
              <a:rPr lang="hr-HR" sz="2400" dirty="0">
                <a:solidFill>
                  <a:srgbClr val="000000"/>
                </a:solidFill>
                <a:cs typeface="Calibri"/>
              </a:rPr>
              <a:t>Unatoč slabljenju svoje moći</a:t>
            </a:r>
            <a:r>
              <a:rPr lang="hr-HR" sz="2400" dirty="0" smtClean="0">
                <a:solidFill>
                  <a:srgbClr val="000000"/>
                </a:solidFill>
                <a:cs typeface="Calibri"/>
              </a:rPr>
              <a:t>, </a:t>
            </a:r>
            <a:r>
              <a:rPr lang="hr-HR" sz="2400" dirty="0" err="1" smtClean="0">
                <a:solidFill>
                  <a:srgbClr val="000000"/>
                </a:solidFill>
                <a:cs typeface="Calibri"/>
              </a:rPr>
              <a:t>Osmalije</a:t>
            </a:r>
            <a:r>
              <a:rPr lang="hr-HR" sz="2400" dirty="0" smtClean="0">
                <a:solidFill>
                  <a:srgbClr val="000000"/>
                </a:solidFill>
                <a:cs typeface="Calibri"/>
              </a:rPr>
              <a:t> </a:t>
            </a:r>
            <a:r>
              <a:rPr lang="hr-HR" sz="2400" dirty="0">
                <a:solidFill>
                  <a:srgbClr val="000000"/>
                </a:solidFill>
                <a:cs typeface="Calibri"/>
              </a:rPr>
              <a:t>su pod vodstvom Kara Mustafe, visokog službenika na sultanovom dvoru , još jednom krenule prodor u Europu.</a:t>
            </a:r>
            <a:endParaRPr lang="hr-HR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415121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="" xmlns:a16="http://schemas.microsoft.com/office/drawing/2014/main" id="{907EF6B7-1338-4443-8C46-6A318D952DF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="" xmlns:a16="http://schemas.microsoft.com/office/drawing/2014/main" id="{DAAE4CDD-124C-4DCF-9584-B6033B545DD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slov 1">
            <a:extLst>
              <a:ext uri="{FF2B5EF4-FFF2-40B4-BE49-F238E27FC236}">
                <a16:creationId xmlns="" xmlns:a16="http://schemas.microsoft.com/office/drawing/2014/main" id="{0B552322-3BAC-448B-B429-57D801C7CF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hr-HR">
                <a:solidFill>
                  <a:srgbClr val="FFFFFF"/>
                </a:solidFill>
                <a:cs typeface="Calibri Light"/>
              </a:rPr>
              <a:t>1683. godina</a:t>
            </a:r>
            <a:endParaRPr lang="hr-HR">
              <a:solidFill>
                <a:srgbClr val="FFFFFF"/>
              </a:solidFill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="" xmlns:a16="http://schemas.microsoft.com/office/drawing/2014/main" id="{081E4A58-353D-44AE-B2FC-2A74E2E400F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="" xmlns:a16="http://schemas.microsoft.com/office/drawing/2014/main" id="{28DCE092-D0A3-427A-BC8D-905673FF2E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hr-HR" dirty="0" err="1" smtClean="0">
                <a:cs typeface="Calibri"/>
              </a:rPr>
              <a:t>Osmalije</a:t>
            </a:r>
            <a:r>
              <a:rPr lang="hr-HR" dirty="0" smtClean="0">
                <a:cs typeface="Calibri"/>
              </a:rPr>
              <a:t> </a:t>
            </a:r>
            <a:r>
              <a:rPr lang="hr-HR" dirty="0">
                <a:cs typeface="Calibri"/>
              </a:rPr>
              <a:t>su </a:t>
            </a:r>
            <a:r>
              <a:rPr lang="hr-HR" dirty="0" smtClean="0">
                <a:cs typeface="Calibri"/>
              </a:rPr>
              <a:t>prodirali </a:t>
            </a:r>
            <a:r>
              <a:rPr lang="hr-HR" dirty="0">
                <a:cs typeface="Calibri"/>
              </a:rPr>
              <a:t>u Beč i mjesecima ga opsjedali. No kad se činilo da će </a:t>
            </a:r>
            <a:r>
              <a:rPr lang="hr-HR" dirty="0" err="1" smtClean="0">
                <a:cs typeface="Calibri"/>
              </a:rPr>
              <a:t>Osmalije</a:t>
            </a:r>
            <a:r>
              <a:rPr lang="hr-HR" dirty="0" smtClean="0">
                <a:cs typeface="Calibri"/>
              </a:rPr>
              <a:t> </a:t>
            </a:r>
            <a:r>
              <a:rPr lang="hr-HR" dirty="0">
                <a:cs typeface="Calibri"/>
              </a:rPr>
              <a:t>osvojiti Beč u </a:t>
            </a:r>
            <a:r>
              <a:rPr lang="hr-HR" dirty="0" smtClean="0">
                <a:cs typeface="Calibri"/>
              </a:rPr>
              <a:t>pomoć </a:t>
            </a:r>
            <a:r>
              <a:rPr lang="hr-HR" dirty="0">
                <a:cs typeface="Calibri"/>
              </a:rPr>
              <a:t>je stigla njemačka vojska pod vodstvom kralja Jana </a:t>
            </a:r>
            <a:r>
              <a:rPr lang="hr-HR" dirty="0" err="1">
                <a:cs typeface="Calibri"/>
              </a:rPr>
              <a:t>Sobjedskog</a:t>
            </a:r>
            <a:r>
              <a:rPr lang="hr-HR" dirty="0">
                <a:cs typeface="Calibri"/>
              </a:rPr>
              <a:t>.</a:t>
            </a:r>
          </a:p>
          <a:p>
            <a:r>
              <a:rPr lang="hr-HR" dirty="0">
                <a:cs typeface="Calibri"/>
              </a:rPr>
              <a:t>Tada je Osmansko carstvo doživjelo veliki poraz.</a:t>
            </a:r>
          </a:p>
        </p:txBody>
      </p:sp>
    </p:spTree>
    <p:extLst>
      <p:ext uri="{BB962C8B-B14F-4D97-AF65-F5344CB8AC3E}">
        <p14:creationId xmlns="" xmlns:p14="http://schemas.microsoft.com/office/powerpoint/2010/main" val="12470555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4351DFE5-F63D-4BE0-BDA9-E3EB88F01AA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="" xmlns:a16="http://schemas.microsoft.com/office/drawing/2014/main" id="{3AA16612-ACD2-4A16-8F2B-4514FD6BF28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Naslov 1">
            <a:extLst>
              <a:ext uri="{FF2B5EF4-FFF2-40B4-BE49-F238E27FC236}">
                <a16:creationId xmlns="" xmlns:a16="http://schemas.microsoft.com/office/drawing/2014/main" id="{BDCB9952-163F-40C0-BDAE-710A843752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 algn="ctr"/>
            <a:r>
              <a:rPr lang="hr-HR" sz="4000">
                <a:solidFill>
                  <a:srgbClr val="FFFFFF"/>
                </a:solidFill>
                <a:cs typeface="Calibri Light"/>
              </a:rPr>
              <a:t>Osnivanje Svete lige</a:t>
            </a:r>
            <a:endParaRPr lang="hr-HR" sz="4000">
              <a:solidFill>
                <a:srgbClr val="FFFFFF"/>
              </a:solidFill>
            </a:endParaRPr>
          </a:p>
        </p:txBody>
      </p:sp>
      <p:sp>
        <p:nvSpPr>
          <p:cNvPr id="3" name="Rezervirano mjesto sadržaja 2">
            <a:extLst>
              <a:ext uri="{FF2B5EF4-FFF2-40B4-BE49-F238E27FC236}">
                <a16:creationId xmlns="" xmlns:a16="http://schemas.microsoft.com/office/drawing/2014/main" id="{448DE4B5-CD6E-48F4-95B2-F862A057ED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9226" y="3092970"/>
            <a:ext cx="9833548" cy="2693976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r-HR" sz="2000" dirty="0">
                <a:solidFill>
                  <a:srgbClr val="000000"/>
                </a:solidFill>
                <a:cs typeface="Calibri"/>
              </a:rPr>
              <a:t>Taj poraz iskoristile su kršćanske države i uz papino posredovanje sklopile savez nazvan Sveta liga. U Ligu s ušle Habsburška Monarhija, Poljska i Mletačka </a:t>
            </a:r>
            <a:r>
              <a:rPr lang="hr-HR" sz="2000" dirty="0" smtClean="0">
                <a:solidFill>
                  <a:srgbClr val="000000"/>
                </a:solidFill>
                <a:cs typeface="Calibri"/>
              </a:rPr>
              <a:t>Republika</a:t>
            </a:r>
            <a:r>
              <a:rPr lang="hr-HR" sz="2000" dirty="0">
                <a:solidFill>
                  <a:srgbClr val="000000"/>
                </a:solidFill>
                <a:cs typeface="Calibri"/>
              </a:rPr>
              <a:t>.</a:t>
            </a:r>
          </a:p>
          <a:p>
            <a:r>
              <a:rPr lang="hr-HR" sz="2000" dirty="0">
                <a:solidFill>
                  <a:srgbClr val="000000"/>
                </a:solidFill>
                <a:cs typeface="Calibri"/>
              </a:rPr>
              <a:t>Cilj Svete lige je bio potiskivanje Osmanlija iz Europe.</a:t>
            </a:r>
          </a:p>
          <a:p>
            <a:r>
              <a:rPr lang="hr-HR" sz="2000" dirty="0">
                <a:solidFill>
                  <a:srgbClr val="000000"/>
                </a:solidFill>
                <a:cs typeface="Calibri"/>
              </a:rPr>
              <a:t>Tada je počeo  rat koji se nazivao i Veliki Bečki rat ili rat Svete lige</a:t>
            </a:r>
          </a:p>
        </p:txBody>
      </p:sp>
    </p:spTree>
    <p:extLst>
      <p:ext uri="{BB962C8B-B14F-4D97-AF65-F5344CB8AC3E}">
        <p14:creationId xmlns="" xmlns:p14="http://schemas.microsoft.com/office/powerpoint/2010/main" val="6117714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="" xmlns:a16="http://schemas.microsoft.com/office/drawing/2014/main" id="{2A3E1217-CD8F-4D27-A31E-11A8269810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1" y="803325"/>
            <a:ext cx="5314536" cy="1325563"/>
          </a:xfrm>
        </p:spPr>
        <p:txBody>
          <a:bodyPr>
            <a:normAutofit/>
          </a:bodyPr>
          <a:lstStyle/>
          <a:p>
            <a:r>
              <a:rPr lang="hr-HR">
                <a:cs typeface="Calibri Light"/>
              </a:rPr>
              <a:t>Hrvatska u ratu Svete lige </a:t>
            </a:r>
            <a:endParaRPr lang="hr-HR"/>
          </a:p>
        </p:txBody>
      </p:sp>
      <p:sp>
        <p:nvSpPr>
          <p:cNvPr id="3" name="Rezervirano mjesto sadržaja 2">
            <a:extLst>
              <a:ext uri="{FF2B5EF4-FFF2-40B4-BE49-F238E27FC236}">
                <a16:creationId xmlns="" xmlns:a16="http://schemas.microsoft.com/office/drawing/2014/main" id="{FFB67D01-10BD-4B63-8E2C-5E8381C8D3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2279018"/>
            <a:ext cx="5314543" cy="3375920"/>
          </a:xfrm>
        </p:spPr>
        <p:txBody>
          <a:bodyPr anchor="t">
            <a:normAutofit/>
          </a:bodyPr>
          <a:lstStyle/>
          <a:p>
            <a:r>
              <a:rPr lang="hr-HR" sz="1500">
                <a:cs typeface="Calibri"/>
              </a:rPr>
              <a:t>Već je iste godine je počelo oslobađanje hrvatskih krajeva od osmanske vlasti .</a:t>
            </a:r>
          </a:p>
          <a:p>
            <a:r>
              <a:rPr lang="hr-HR" sz="1500">
                <a:cs typeface="Calibri"/>
              </a:rPr>
              <a:t>Među prvim oslobođenim su gradovima u dalmatinskom zaleđu bili su :  Skardin  , Obrovac, Benkovac, Drniš .U sjevernoj Hrvatskoj banska vojska oslobodila je Viroviticu i Slatinu .Do 1688. Godine oslobođena je cijela Slavonija . U oslobađanju Slavonije istaknuo se fra Luka  Ibrišimović  .</a:t>
            </a:r>
          </a:p>
          <a:p>
            <a:r>
              <a:rPr lang="hr-HR" sz="1500">
                <a:cs typeface="Calibri"/>
              </a:rPr>
              <a:t>Godine 1699. Zaključen je mir u Srijemskim    Karlovcima .Njime je  Osmansko carstvo izgubilo veliki dio područja. Cijela Slavonija je oslobođena osim područja istočnog Srijema.  Oslobođene su Lika i Krbava te prostor oko rijeke Une ,a sve oslobođene gradove u Dalmaciji pripali su Mletačkoj republici.</a:t>
            </a:r>
          </a:p>
        </p:txBody>
      </p:sp>
      <p:sp>
        <p:nvSpPr>
          <p:cNvPr id="14" name="Freeform: Shape 16">
            <a:extLst>
              <a:ext uri="{FF2B5EF4-FFF2-40B4-BE49-F238E27FC236}">
                <a16:creationId xmlns="" xmlns:a16="http://schemas.microsoft.com/office/drawing/2014/main" id="{CF62D2A7-8207-488C-9F46-316BA81A16C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flipH="1">
            <a:off x="6582780" y="-2008"/>
            <a:ext cx="5609220" cy="5840278"/>
          </a:xfrm>
          <a:custGeom>
            <a:avLst/>
            <a:gdLst>
              <a:gd name="connsiteX0" fmla="*/ 0 w 5609220"/>
              <a:gd name="connsiteY0" fmla="*/ 0 h 5840278"/>
              <a:gd name="connsiteX1" fmla="*/ 4637091 w 5609220"/>
              <a:gd name="connsiteY1" fmla="*/ 0 h 5840278"/>
              <a:gd name="connsiteX2" fmla="*/ 4822569 w 5609220"/>
              <a:gd name="connsiteY2" fmla="*/ 204077 h 5840278"/>
              <a:gd name="connsiteX3" fmla="*/ 5609220 w 5609220"/>
              <a:gd name="connsiteY3" fmla="*/ 2395363 h 5840278"/>
              <a:gd name="connsiteX4" fmla="*/ 2164305 w 5609220"/>
              <a:gd name="connsiteY4" fmla="*/ 5840278 h 5840278"/>
              <a:gd name="connsiteX5" fmla="*/ 238220 w 5609220"/>
              <a:gd name="connsiteY5" fmla="*/ 5251941 h 5840278"/>
              <a:gd name="connsiteX6" fmla="*/ 0 w 5609220"/>
              <a:gd name="connsiteY6" fmla="*/ 5073803 h 5840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609220" h="5840278">
                <a:moveTo>
                  <a:pt x="0" y="0"/>
                </a:moveTo>
                <a:lnTo>
                  <a:pt x="4637091" y="0"/>
                </a:lnTo>
                <a:lnTo>
                  <a:pt x="4822569" y="204077"/>
                </a:lnTo>
                <a:cubicBezTo>
                  <a:pt x="5314007" y="799562"/>
                  <a:pt x="5609220" y="1562987"/>
                  <a:pt x="5609220" y="2395363"/>
                </a:cubicBezTo>
                <a:cubicBezTo>
                  <a:pt x="5609220" y="4297937"/>
                  <a:pt x="4066879" y="5840278"/>
                  <a:pt x="2164305" y="5840278"/>
                </a:cubicBezTo>
                <a:cubicBezTo>
                  <a:pt x="1450840" y="5840278"/>
                  <a:pt x="788032" y="5623387"/>
                  <a:pt x="238220" y="5251941"/>
                </a:cubicBezTo>
                <a:lnTo>
                  <a:pt x="0" y="5073803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Slika 4" descr="Slika na kojoj se prikazuje tekst, karta&#10;&#10;Opis je generiran uz vrlo visoku pouzdanost">
            <a:extLst>
              <a:ext uri="{FF2B5EF4-FFF2-40B4-BE49-F238E27FC236}">
                <a16:creationId xmlns="" xmlns:a16="http://schemas.microsoft.com/office/drawing/2014/main" id="{A59EC87E-6D83-4904-96AB-91129E05193B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/>
          <a:srcRect r="13153" b="2"/>
          <a:stretch/>
        </p:blipFill>
        <p:spPr>
          <a:xfrm>
            <a:off x="6750141" y="-2"/>
            <a:ext cx="5441859" cy="5654940"/>
          </a:xfrm>
          <a:custGeom>
            <a:avLst/>
            <a:gdLst/>
            <a:ahLst/>
            <a:cxnLst/>
            <a:rect l="l" t="t" r="r" b="b"/>
            <a:pathLst>
              <a:path w="5441859" h="5654940">
                <a:moveTo>
                  <a:pt x="1041368" y="0"/>
                </a:moveTo>
                <a:lnTo>
                  <a:pt x="5441859" y="0"/>
                </a:lnTo>
                <a:lnTo>
                  <a:pt x="5441859" y="4820612"/>
                </a:lnTo>
                <a:lnTo>
                  <a:pt x="5285166" y="4957981"/>
                </a:lnTo>
                <a:cubicBezTo>
                  <a:pt x="4729628" y="5394557"/>
                  <a:pt x="4029081" y="5654940"/>
                  <a:pt x="3267719" y="5654940"/>
                </a:cubicBezTo>
                <a:cubicBezTo>
                  <a:pt x="1463008" y="5654940"/>
                  <a:pt x="0" y="4191932"/>
                  <a:pt x="0" y="2387221"/>
                </a:cubicBezTo>
                <a:cubicBezTo>
                  <a:pt x="0" y="1484866"/>
                  <a:pt x="365752" y="667936"/>
                  <a:pt x="957093" y="76595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="" xmlns:p14="http://schemas.microsoft.com/office/powerpoint/2010/main" val="5056820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" name="Rectangle 7">
            <a:extLst>
              <a:ext uri="{FF2B5EF4-FFF2-40B4-BE49-F238E27FC236}">
                <a16:creationId xmlns="" xmlns:a16="http://schemas.microsoft.com/office/drawing/2014/main" id="{3B854194-185D-494D-905C-7C7CB2E30F6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9">
            <a:extLst>
              <a:ext uri="{FF2B5EF4-FFF2-40B4-BE49-F238E27FC236}">
                <a16:creationId xmlns="" xmlns:a16="http://schemas.microsoft.com/office/drawing/2014/main" id="{B4F5FA0D-0104-4987-8241-EFF7C85B88D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="" xmlns:a16="http://schemas.microsoft.com/office/drawing/2014/main" id="{2897127E-6CEF-446C-BE87-93B7C46E49D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Naslov 1">
            <a:extLst>
              <a:ext uri="{FF2B5EF4-FFF2-40B4-BE49-F238E27FC236}">
                <a16:creationId xmlns="" xmlns:a16="http://schemas.microsoft.com/office/drawing/2014/main" id="{B27D966F-078F-4CEA-A3D1-163BCFFCBF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</p:spPr>
        <p:txBody>
          <a:bodyPr>
            <a:normAutofit/>
          </a:bodyPr>
          <a:lstStyle/>
          <a:p>
            <a:r>
              <a:rPr lang="hr-HR">
                <a:solidFill>
                  <a:srgbClr val="FFFFFF"/>
                </a:solidFill>
                <a:cs typeface="Calibri Light"/>
              </a:rPr>
              <a:t>Kraj </a:t>
            </a:r>
            <a:endParaRPr lang="hr-HR">
              <a:solidFill>
                <a:srgbClr val="FFFFFF"/>
              </a:solidFill>
            </a:endParaRPr>
          </a:p>
        </p:txBody>
      </p:sp>
      <p:sp>
        <p:nvSpPr>
          <p:cNvPr id="3" name="Rezervirano mjesto sadržaja 2">
            <a:extLst>
              <a:ext uri="{FF2B5EF4-FFF2-40B4-BE49-F238E27FC236}">
                <a16:creationId xmlns="" xmlns:a16="http://schemas.microsoft.com/office/drawing/2014/main" id="{33A0261C-42D1-44D5-B384-3134683BD7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0574" y="801866"/>
            <a:ext cx="5306084" cy="5230634"/>
          </a:xfrm>
        </p:spPr>
        <p:txBody>
          <a:bodyPr anchor="ctr">
            <a:normAutofit/>
          </a:bodyPr>
          <a:lstStyle/>
          <a:p>
            <a:r>
              <a:rPr lang="hr-HR" sz="2400" dirty="0">
                <a:solidFill>
                  <a:srgbClr val="000000"/>
                </a:solidFill>
                <a:cs typeface="Calibri"/>
              </a:rPr>
              <a:t>Teritorijalno smanjivanje  Osmanskog carstva u Europi . Hrvatska područja oslobođena </a:t>
            </a:r>
            <a:r>
              <a:rPr lang="hr-HR" sz="2400" dirty="0" smtClean="0">
                <a:solidFill>
                  <a:srgbClr val="000000"/>
                </a:solidFill>
                <a:cs typeface="Calibri"/>
              </a:rPr>
              <a:t>tijekom </a:t>
            </a:r>
            <a:r>
              <a:rPr lang="hr-HR" sz="2400" dirty="0">
                <a:solidFill>
                  <a:srgbClr val="000000"/>
                </a:solidFill>
                <a:cs typeface="Calibri"/>
              </a:rPr>
              <a:t>1683.-1699. Priključena su Vojnoj </a:t>
            </a:r>
            <a:r>
              <a:rPr lang="hr-HR" sz="2400" dirty="0" err="1">
                <a:solidFill>
                  <a:srgbClr val="000000"/>
                </a:solidFill>
                <a:cs typeface="Calibri"/>
              </a:rPr>
              <a:t>krajni</a:t>
            </a:r>
            <a:r>
              <a:rPr lang="hr-HR" sz="2400" dirty="0">
                <a:solidFill>
                  <a:srgbClr val="000000"/>
                </a:solidFill>
                <a:cs typeface="Calibri"/>
              </a:rPr>
              <a:t> i tako izuzeta od vlasti bana i Hrvatskog sabora , stvoren je i hrvatska granica s Bosnom koja se držala sve do </a:t>
            </a:r>
            <a:r>
              <a:rPr lang="hr-HR" sz="2400" dirty="0" smtClean="0">
                <a:solidFill>
                  <a:srgbClr val="000000"/>
                </a:solidFill>
                <a:cs typeface="Calibri"/>
              </a:rPr>
              <a:t>danas.</a:t>
            </a:r>
            <a:endParaRPr lang="hr-HR" sz="2400" dirty="0">
              <a:solidFill>
                <a:srgbClr val="000000"/>
              </a:solidFill>
              <a:cs typeface="Calibri"/>
            </a:endParaRPr>
          </a:p>
          <a:p>
            <a:r>
              <a:rPr lang="hr-HR" sz="2400" dirty="0">
                <a:solidFill>
                  <a:srgbClr val="000000"/>
                </a:solidFill>
                <a:cs typeface="Calibri"/>
              </a:rPr>
              <a:t>Mirom u Požarevcu 1718. Osmansko carstvo ustupilo je Habsburškoj Monarhiji </a:t>
            </a:r>
            <a:r>
              <a:rPr lang="hr-HR" sz="2400">
                <a:solidFill>
                  <a:srgbClr val="000000"/>
                </a:solidFill>
                <a:cs typeface="Calibri"/>
              </a:rPr>
              <a:t>i </a:t>
            </a:r>
            <a:r>
              <a:rPr lang="hr-HR" sz="2400" smtClean="0">
                <a:solidFill>
                  <a:srgbClr val="000000"/>
                </a:solidFill>
                <a:cs typeface="Calibri"/>
              </a:rPr>
              <a:t>dio </a:t>
            </a:r>
            <a:r>
              <a:rPr lang="hr-HR" sz="2400" dirty="0">
                <a:solidFill>
                  <a:srgbClr val="000000"/>
                </a:solidFill>
                <a:cs typeface="Calibri"/>
              </a:rPr>
              <a:t>Ugarske.</a:t>
            </a:r>
          </a:p>
        </p:txBody>
      </p:sp>
    </p:spTree>
    <p:extLst>
      <p:ext uri="{BB962C8B-B14F-4D97-AF65-F5344CB8AC3E}">
        <p14:creationId xmlns="" xmlns:p14="http://schemas.microsoft.com/office/powerpoint/2010/main" val="41528651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="" xmlns:a16="http://schemas.microsoft.com/office/drawing/2014/main" id="{DC5202C5-FD52-4FD8-8BBD-D6F3788BE5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>
                <a:cs typeface="Calibri Light"/>
              </a:rPr>
              <a:t>Hvala na slušanju</a:t>
            </a:r>
            <a:endParaRPr lang="hr-HR" dirty="0"/>
          </a:p>
        </p:txBody>
      </p:sp>
      <p:pic>
        <p:nvPicPr>
          <p:cNvPr id="4" name="Slika 4" descr="Slika na kojoj se prikazuje crtež&#10;&#10;Opis je generiran uz vrlo visoku pouzdanost">
            <a:extLst>
              <a:ext uri="{FF2B5EF4-FFF2-40B4-BE49-F238E27FC236}">
                <a16:creationId xmlns="" xmlns:a16="http://schemas.microsoft.com/office/drawing/2014/main" id="{E9D53445-11B8-461A-A2D1-FB884717F3F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837473B0-CC2E-450A-ABE3-18F120FF3D39}">
                <a1611:picAttrSrcUrl xmlns=""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3920331" y="1825625"/>
            <a:ext cx="4351338" cy="4351338"/>
          </a:xfrm>
        </p:spPr>
      </p:pic>
      <p:sp>
        <p:nvSpPr>
          <p:cNvPr id="5" name="TekstniOkvir 4">
            <a:extLst>
              <a:ext uri="{FF2B5EF4-FFF2-40B4-BE49-F238E27FC236}">
                <a16:creationId xmlns="" xmlns:a16="http://schemas.microsoft.com/office/drawing/2014/main" id="{BCECFBCA-323E-4015-B426-8452E7F1A587}"/>
              </a:ext>
            </a:extLst>
          </p:cNvPr>
          <p:cNvSpPr txBox="1"/>
          <p:nvPr/>
        </p:nvSpPr>
        <p:spPr>
          <a:xfrm>
            <a:off x="3919538" y="6176963"/>
            <a:ext cx="4352925" cy="317500"/>
          </a:xfrm>
          <a:prstGeom prst="rect">
            <a:avLst/>
          </a:prstGeom>
        </p:spPr>
        <p:txBody>
          <a:bodyPr>
            <a:normAutofit fontScale="55000" lnSpcReduction="20000"/>
          </a:bodyPr>
          <a:lstStyle/>
          <a:p>
            <a:r>
              <a:rPr lang="en-US"/>
              <a:t>Fotografija </a:t>
            </a:r>
            <a:r>
              <a:rPr lang="en-US">
                <a:hlinkClick r:id="rId3"/>
              </a:rPr>
              <a:t>Ova fotografija</a:t>
            </a:r>
            <a:r>
              <a:rPr lang="en-US"/>
              <a:t> autora Nepoznat autor ima licencu </a:t>
            </a:r>
            <a:r>
              <a:rPr lang="en-US">
                <a:hlinkClick r:id="rId4"/>
              </a:rPr>
              <a:t>CC BY-NC-ND</a:t>
            </a:r>
            <a:r>
              <a:rPr lang="en-US"/>
              <a:t>.</a:t>
            </a:r>
          </a:p>
        </p:txBody>
      </p:sp>
    </p:spTree>
    <p:extLst>
      <p:ext uri="{BB962C8B-B14F-4D97-AF65-F5344CB8AC3E}">
        <p14:creationId xmlns="" xmlns:p14="http://schemas.microsoft.com/office/powerpoint/2010/main" val="387353121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163</Words>
  <Application>Microsoft Office PowerPoint</Application>
  <PresentationFormat>Custom</PresentationFormat>
  <Paragraphs>20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Tema sustava Office</vt:lpstr>
      <vt:lpstr>Sveta liga</vt:lpstr>
      <vt:lpstr>Uzrok</vt:lpstr>
      <vt:lpstr>1683. godina</vt:lpstr>
      <vt:lpstr>Osnivanje Svete lige</vt:lpstr>
      <vt:lpstr>Hrvatska u ratu Svete lige </vt:lpstr>
      <vt:lpstr>Kraj </vt:lpstr>
      <vt:lpstr>Hvala na slušanju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prezentacija</dc:title>
  <dc:creator/>
  <cp:lastModifiedBy/>
  <cp:revision>502</cp:revision>
  <dcterms:created xsi:type="dcterms:W3CDTF">2020-05-18T09:46:53Z</dcterms:created>
  <dcterms:modified xsi:type="dcterms:W3CDTF">2020-06-01T10:28:43Z</dcterms:modified>
</cp:coreProperties>
</file>