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0" r:id="rId5"/>
    <p:sldId id="269" r:id="rId6"/>
    <p:sldId id="260" r:id="rId7"/>
    <p:sldId id="261" r:id="rId8"/>
    <p:sldId id="262" r:id="rId9"/>
    <p:sldId id="268" r:id="rId10"/>
    <p:sldId id="267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DD76-D0A8-4E46-8BD7-2F309513564E}" type="datetimeFigureOut">
              <a:rPr lang="sr-Latn-CS" smtClean="0"/>
              <a:pPr/>
              <a:t>28.5.2020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F6F34-8756-4E91-BCA6-5518DC770FD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2643182"/>
            <a:ext cx="2714644" cy="95726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1802" y="4429132"/>
            <a:ext cx="3214710" cy="120966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" y="214290"/>
            <a:ext cx="94479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 </a:t>
            </a:r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GRADA ZAGREBA 31.5.</a:t>
            </a:r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Marin\Documents\SANDRA\KALENDAR GODIŠNJICA\DAN GRADA ZAGREBA - 31.5\FOTO\MBK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0039"/>
            <a:ext cx="4214842" cy="562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566738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490662"/>
          </a:xfrm>
        </p:spPr>
        <p:txBody>
          <a:bodyPr>
            <a:normAutofit/>
          </a:bodyPr>
          <a:lstStyle/>
          <a:p>
            <a:pPr lvl="0"/>
            <a:r>
              <a:rPr lang="hr-HR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Majka Božja na Kamenitim vratima! Ostani u toj</a:t>
            </a:r>
            <a:r>
              <a:rPr lang="hr-HR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kuli s nama, na sve vjekove!... I dolazit će k tebi hrvatske duše, da prime utjehu jadu svome, potporu nadama svojim, zaštitu od pogibelji od zlotvora svojih!... I tebe slavit će grad naš rođeni, dragi, dok u njemu bude roda hrvatskoga!"…</a:t>
            </a:r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pic>
        <p:nvPicPr>
          <p:cNvPr id="6146" name="Picture 2" descr="C:\Users\Marin\Documents\SANDRA\KALENDAR GODIŠNJICA\DAN GRADA ZAGREBA - 31.5\FOTO\VRATA 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750" b="2750"/>
          <a:stretch>
            <a:fillRect/>
          </a:stretch>
        </p:blipFill>
        <p:spPr bwMode="auto">
          <a:xfrm>
            <a:off x="1071538" y="124600"/>
            <a:ext cx="6858048" cy="5143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908" y="4643446"/>
            <a:ext cx="9286908" cy="1928826"/>
          </a:xfrm>
        </p:spPr>
        <p:txBody>
          <a:bodyPr>
            <a:normAutofit/>
          </a:bodyPr>
          <a:lstStyle/>
          <a:p>
            <a:pPr algn="ctr"/>
            <a:r>
              <a:rPr lang="hr-HR" sz="800" b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hr-HR" sz="3100" b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hr-HR" sz="4000" dirty="0" smtClean="0">
                <a:ea typeface="Times New Roman" pitchFamily="18" charset="0"/>
                <a:cs typeface="Times New Roman" pitchFamily="18" charset="0"/>
              </a:rPr>
              <a:t> Majka Božja od Kamenitih tako postaje zaštitnicom grada.</a:t>
            </a:r>
            <a:endParaRPr lang="hr-HR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5272" y="6500834"/>
            <a:ext cx="1643074" cy="214314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Sandra Rimac</a:t>
            </a:r>
            <a:endParaRPr lang="hr-HR" dirty="0"/>
          </a:p>
        </p:txBody>
      </p:sp>
      <p:pic>
        <p:nvPicPr>
          <p:cNvPr id="5" name="Picture 3" descr="C:\Users\Marin\Documents\SANDRA\KALENDAR GODIŠNJICA\DAN GRADA ZAGREBA - 31.5\FOTO\KAM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68" r="1768"/>
          <a:stretch>
            <a:fillRect/>
          </a:stretch>
        </p:blipFill>
        <p:spPr bwMode="auto">
          <a:xfrm>
            <a:off x="1000100" y="232948"/>
            <a:ext cx="6278588" cy="4708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85784" y="4857760"/>
            <a:ext cx="9644130" cy="2500330"/>
          </a:xfrm>
        </p:spPr>
        <p:txBody>
          <a:bodyPr>
            <a:normAutofit/>
          </a:bodyPr>
          <a:lstStyle/>
          <a:p>
            <a:pPr lvl="0"/>
            <a:endParaRPr lang="hr-HR" sz="2400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Od 1999. Dan grada Zagreba slavi se 31. svibnja, na dan Majke Božje od Kamenitih vrata, koju je kardinal Franjo Kuharić i javno proglasio zaštitnicom grada Zagreba, na osnovi višestoljetne tradicije (od 1731. godine) štovanja njezina lika u kapelici Kamenitih vrata. </a:t>
            </a:r>
            <a:endParaRPr lang="hr-H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pic>
        <p:nvPicPr>
          <p:cNvPr id="4102" name="Picture 6" descr="C:\Users\Marin\Documents\SANDRA\KALENDAR GODIŠNJICA\DAN GRADA ZAGREBA - 31.5\FOTO\slika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1"/>
            <a:ext cx="3357586" cy="5128621"/>
          </a:xfrm>
          <a:prstGeom prst="rect">
            <a:avLst/>
          </a:prstGeom>
          <a:noFill/>
        </p:spPr>
      </p:pic>
      <p:pic>
        <p:nvPicPr>
          <p:cNvPr id="4103" name="Picture 7" descr="C:\Users\Marin\Documents\SANDRA\KALENDAR GODIŠNJICA\DAN GRADA ZAGREBA - 31.5\FOTO\KAM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2552" y="142853"/>
            <a:ext cx="3918471" cy="5157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7826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hr-HR" sz="2000" cap="none" dirty="0" smtClean="0"/>
              <a:t>Uz Mandu i Manduševac – zaslužne za ime grada, u Zagrebu od starih vremena živi još jedna legenda vezana uz ženu, ovaj put uz ženu sviju žena - Majku Božju.  I to, dakako, uz Majku Božju s Kamenitih vrata, kolika li su pokoljenja Zagrepčana zapalila svijeću pod sjenovitom boltom tih starih gradskih vrata, kolika su zagrebačka koljena dodirnula hladan beton ispod prepoznatljive slike s blagim Bogorodičinim osmijehom, punim utjehe i nade. </a:t>
            </a:r>
            <a:r>
              <a:rPr lang="hr-HR" sz="1600" dirty="0" smtClean="0"/>
              <a:t/>
            </a:r>
            <a:br>
              <a:rPr lang="hr-HR" sz="1600" dirty="0" smtClean="0"/>
            </a:br>
            <a:endParaRPr lang="hr-HR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C:\Users\Marin\Documents\SANDRA\KALENDAR GODIŠNJICA\DAN GRADA ZAGREBA - 31.5\FOTO\BOŽJ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786742" cy="5325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5000636"/>
            <a:ext cx="9215502" cy="1643074"/>
          </a:xfrm>
        </p:spPr>
        <p:txBody>
          <a:bodyPr>
            <a:noAutofit/>
          </a:bodyPr>
          <a:lstStyle/>
          <a:p>
            <a:r>
              <a:rPr lang="hr-HR" sz="2800" cap="none" dirty="0" smtClean="0"/>
              <a:t>Mnogi su Zagrepčani i Zagrepčanke za svoju molitvu i molbu s Kamenitih se vrata vratili uslišani, a o čemu svjedoče i brojne zahvale, ispisane po starim memljivim zidinama.</a:t>
            </a:r>
            <a:endParaRPr lang="hr-HR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770" y="-5026"/>
            <a:ext cx="8260320" cy="500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495800" cy="5554683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b="1" dirty="0" smtClean="0">
                <a:ea typeface="Times New Roman" pitchFamily="18" charset="0"/>
                <a:cs typeface="Times New Roman" pitchFamily="18" charset="0"/>
              </a:rPr>
              <a:t>Kroz stoljeća u Zagrebu živi i kao refren se svakodnevno ponavlja uzrečica:</a:t>
            </a:r>
            <a:endParaRPr lang="hr-HR" b="1" dirty="0" smtClean="0"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b="1" dirty="0" smtClean="0">
                <a:ea typeface="Times New Roman" pitchFamily="18" charset="0"/>
                <a:cs typeface="Arial" pitchFamily="34" charset="0"/>
              </a:rPr>
              <a:t>            "Zapalit ću svijeću na Kamenitim vratima ako mi se želja ostvari"... Ili: "Morat ću svijeću zapaliti na Kamenitim vratima, možda mi Majka Božja ispuni želju"... A da takve riječi nisu samo puste tlapnje, potvrđuje i svakodnevna slika Kamenitih vrata na koje Zagrepčani u svako doba dana, u svako doba godine </a:t>
            </a:r>
            <a:r>
              <a:rPr lang="hr-HR" b="1" dirty="0" smtClean="0"/>
              <a:t>navraćaju pokloniti se i pomoliti za ispunjenje svojih želja i molbi.</a:t>
            </a:r>
          </a:p>
          <a:p>
            <a:endParaRPr lang="hr-H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85784" y="91666"/>
            <a:ext cx="5000660" cy="605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Majka Božja na Kamenitim vratima, dakle, jedinstvena je zagrebačka legenda, koja je stoljećima sastavni djelić zagrebačke svakodnevice.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Jedina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koja ima svoju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živopisnu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životnu, tj. posve praktičnu primjenu i manifestaciju. Ali, kao i svaka legenda, neke će ostaviti ravnodušnima, dok će druge uzbuditi ili ih nikad i nije prestala uzbuđivati.</a:t>
            </a:r>
            <a:endParaRPr kumimoji="0" lang="hr-H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Users\Marin\Documents\SANDRA\KALENDAR GODIŠNJICA\DAN GRADA ZAGREBA - 31.5\FOTO\slika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05122"/>
            <a:ext cx="9001156" cy="5087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Marin\Documents\SANDRA\KALENDAR GODIŠNJICA\DAN GRADA ZAGREBA - 31.5\FOTO\KAM 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4368" y="1319618"/>
            <a:ext cx="7219532" cy="5252654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Nešto više o nastanku legende o Majci Božjoj s Kamenitih vrata, ispripovijedat će nam – a tko drugi nego Zagorka!</a:t>
            </a:r>
            <a:endParaRPr kumimoji="0" lang="hr-H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          "U noći pojavio se požar u krčmi na Dvercima, a Manduša je sliku Majke Božje odnijela svojoj kumi uz Kamenita vrata. Razorni je požar opustošio sve od Dverci do Kamenitih vrati.</a:t>
            </a:r>
            <a:endParaRPr kumimoji="0" lang="hr-H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Građani grada Zagreba stoje na zgarištu. Duboka im bol u licima i dušama. I Manduša iz krčme na Dvercima stoji s njima i lije suze za slikom svoje Majke Božje uz koju je vezala staru priču o postanku najdražeg joj grada.</a:t>
            </a:r>
            <a:endParaRPr kumimoji="0" lang="hr-H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           Kopaju građani prah i pepeo na garištu. Odjednom krik ljudstva prolama zrakom. Krik čuđenja – strahopoštovanja – zanosa! Iz praha i pepela digoše sliku Majke Božje. Ljudi stoje – drhću, šapat ide od usta do usta.</a:t>
            </a:r>
            <a:endParaRPr kumimoji="0" lang="hr-H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70" y="1765146"/>
            <a:ext cx="7543930" cy="50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20574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ea typeface="Times New Roman" pitchFamily="18" charset="0"/>
                <a:cs typeface="Times New Roman" pitchFamily="18" charset="0"/>
              </a:rPr>
            </a:b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ea typeface="Times New Roman" pitchFamily="18" charset="0"/>
                <a:cs typeface="Times New Roman" pitchFamily="18" charset="0"/>
              </a:rPr>
            </a:b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>Barilec: Sveti Bože! Rub slike uhvatio je plamen, a onda se zaustavio!?</a:t>
            </a:r>
            <a:r>
              <a:rPr lang="hr-HR" dirty="0" smtClean="0">
                <a:cs typeface="Arial" pitchFamily="34" charset="0"/>
              </a:rPr>
              <a:t/>
            </a:r>
            <a:br>
              <a:rPr lang="hr-HR" dirty="0" smtClean="0">
                <a:cs typeface="Arial" pitchFamily="34" charset="0"/>
              </a:rPr>
            </a:b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> Plemenščak: Predstavio se, poklonio svetosti lika Bogorodice i ugasnuo!</a:t>
            </a:r>
            <a:r>
              <a:rPr lang="hr-HR" dirty="0" smtClean="0">
                <a:cs typeface="Arial" pitchFamily="34" charset="0"/>
              </a:rPr>
              <a:t/>
            </a:r>
            <a:br>
              <a:rPr lang="hr-HR" dirty="0" smtClean="0">
                <a:cs typeface="Arial" pitchFamily="34" charset="0"/>
              </a:rPr>
            </a:b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> Manduša: Sve je izgorilo, sve – samo Majka Božja ostaje u gradu našem! Čudotvorna Majka Božja!  (...) Kleče građani pod svodovima stare kule na Kamenitim vratima. U</a:t>
            </a:r>
            <a:r>
              <a:rPr lang="hr-HR" i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>polumraku drhću svijeće u njihovim rukama. Ljepota djevojka Manduša svetu sliku Majke Božje, izvađenu ispod pepela, prisloni o zid stare kule i kliče glasom zanosite duše:</a:t>
            </a:r>
            <a:r>
              <a:rPr lang="hr-HR" dirty="0" smtClean="0">
                <a:cs typeface="Arial" pitchFamily="34" charset="0"/>
              </a:rPr>
              <a:t/>
            </a:r>
            <a:br>
              <a:rPr lang="hr-HR" dirty="0" smtClean="0">
                <a:cs typeface="Arial" pitchFamily="34" charset="0"/>
              </a:rPr>
            </a:br>
            <a:endParaRPr lang="hr-HR" dirty="0"/>
          </a:p>
        </p:txBody>
      </p:sp>
      <p:pic>
        <p:nvPicPr>
          <p:cNvPr id="5" name="Picture Placeholder 4" descr="C:\Users\Marin\Documents\SANDRA\KALENDAR GODIŠNJICA\DAN GRADA ZAGREBA - 31.5\FOTO\KAM 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928662" y="72212"/>
            <a:ext cx="7072362" cy="475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306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Uz Mandu i Manduševac – zaslužne za ime grada, u Zagrebu od starih vremena živi još jedna legenda vezana uz ženu, ovaj put uz ženu sviju žena - Majku Božju.  I to, dakako, uz Majku Božju s Kamenitih vrata, kolika li su pokoljenja Zagrepčana zapalila svijeću pod sjenovitom boltom tih starih gradskih vrata, kolika su zagrebačka koljena dodirnula hladan beton ispod prepoznatljive slike s blagim Bogorodičinim osmijehom, punim utjehe i nade.  </vt:lpstr>
      <vt:lpstr>Mnogi su Zagrepčani i Zagrepčanke za svoju molitvu i molbu s Kamenitih se vrata vratili uslišani, a o čemu svjedoče i brojne zahvale, ispisane po starim memljivim zidinama.</vt:lpstr>
      <vt:lpstr>Slide 5</vt:lpstr>
      <vt:lpstr>Slide 6</vt:lpstr>
      <vt:lpstr>Slide 7</vt:lpstr>
      <vt:lpstr>Slide 8</vt:lpstr>
      <vt:lpstr>  Barilec: Sveti Bože! Rub slike uhvatio je plamen, a onda se zaustavio!?  Plemenščak: Predstavio se, poklonio svetosti lika Bogorodice i ugasnuo!  Manduša: Sve je izgorilo, sve – samo Majka Božja ostaje u gradu našem! Čudotvorna Majka Božja!  (...) Kleče građani pod svodovima stare kule na Kamenitim vratima. U polumraku drhću svijeće u njihovim rukama. Ljepota djevojka Manduša svetu sliku Majke Božje, izvađenu ispod pepela, prisloni o zid stare kule i kliče glasom zanosite duše: </vt:lpstr>
      <vt:lpstr> </vt:lpstr>
      <vt:lpstr>    Majka Božja od Kamenitih tako postaje zaštitnicom grada.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</dc:creator>
  <cp:lastModifiedBy>Marin</cp:lastModifiedBy>
  <cp:revision>22</cp:revision>
  <dcterms:created xsi:type="dcterms:W3CDTF">2020-05-26T16:11:06Z</dcterms:created>
  <dcterms:modified xsi:type="dcterms:W3CDTF">2020-05-28T20:13:07Z</dcterms:modified>
</cp:coreProperties>
</file>