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1" r:id="rId3"/>
    <p:sldId id="262" r:id="rId4"/>
    <p:sldId id="257" r:id="rId5"/>
    <p:sldId id="259" r:id="rId6"/>
    <p:sldId id="258" r:id="rId7"/>
    <p:sldId id="260" r:id="rId8"/>
    <p:sldId id="263" r:id="rId9"/>
    <p:sldId id="264" r:id="rId10"/>
    <p:sldId id="265" r:id="rId11"/>
    <p:sldId id="266" r:id="rId12"/>
    <p:sldId id="267" r:id="rId13"/>
    <p:sldId id="268" r:id="rId14"/>
    <p:sldId id="269" r:id="rId15"/>
    <p:sldId id="270" r:id="rId16"/>
    <p:sldId id="271" r:id="rId17"/>
    <p:sldId id="272" r:id="rId18"/>
    <p:sldId id="275" r:id="rId19"/>
    <p:sldId id="276" r:id="rId20"/>
    <p:sldId id="277" r:id="rId21"/>
    <p:sldId id="278" r:id="rId22"/>
    <p:sldId id="279" r:id="rId23"/>
    <p:sldId id="280" r:id="rId24"/>
    <p:sldId id="281" r:id="rId25"/>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596ECD-644E-4831-B125-98223909BE4E}" type="datetimeFigureOut">
              <a:rPr lang="sr-Latn-CS" smtClean="0"/>
              <a:pPr/>
              <a:t>21.5.2020</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EF3902-0353-45B1-B0B3-C0BA6AD4B1DE}"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A3EF3902-0353-45B1-B0B3-C0BA6AD4B1DE}" type="slidenum">
              <a:rPr lang="hr-HR" smtClean="0"/>
              <a:pPr/>
              <a:t>4</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05DD62C4-40C0-41F3-802F-75A776EAD446}" type="datetimeFigureOut">
              <a:rPr lang="sr-Latn-CS" smtClean="0"/>
              <a:pPr/>
              <a:t>21.5.2020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35918B2-1EE4-4887-9ADE-82782C3103A2}"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05DD62C4-40C0-41F3-802F-75A776EAD446}" type="datetimeFigureOut">
              <a:rPr lang="sr-Latn-CS" smtClean="0"/>
              <a:pPr/>
              <a:t>21.5.2020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35918B2-1EE4-4887-9ADE-82782C3103A2}"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05DD62C4-40C0-41F3-802F-75A776EAD446}" type="datetimeFigureOut">
              <a:rPr lang="sr-Latn-CS" smtClean="0"/>
              <a:pPr/>
              <a:t>21.5.2020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35918B2-1EE4-4887-9ADE-82782C3103A2}"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05DD62C4-40C0-41F3-802F-75A776EAD446}" type="datetimeFigureOut">
              <a:rPr lang="sr-Latn-CS" smtClean="0"/>
              <a:pPr/>
              <a:t>21.5.2020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35918B2-1EE4-4887-9ADE-82782C3103A2}"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DD62C4-40C0-41F3-802F-75A776EAD446}" type="datetimeFigureOut">
              <a:rPr lang="sr-Latn-CS" smtClean="0"/>
              <a:pPr/>
              <a:t>21.5.2020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35918B2-1EE4-4887-9ADE-82782C3103A2}"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05DD62C4-40C0-41F3-802F-75A776EAD446}" type="datetimeFigureOut">
              <a:rPr lang="sr-Latn-CS" smtClean="0"/>
              <a:pPr/>
              <a:t>21.5.2020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35918B2-1EE4-4887-9ADE-82782C3103A2}"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05DD62C4-40C0-41F3-802F-75A776EAD446}" type="datetimeFigureOut">
              <a:rPr lang="sr-Latn-CS" smtClean="0"/>
              <a:pPr/>
              <a:t>21.5.2020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35918B2-1EE4-4887-9ADE-82782C3103A2}"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05DD62C4-40C0-41F3-802F-75A776EAD446}" type="datetimeFigureOut">
              <a:rPr lang="sr-Latn-CS" smtClean="0"/>
              <a:pPr/>
              <a:t>21.5.2020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835918B2-1EE4-4887-9ADE-82782C3103A2}"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D62C4-40C0-41F3-802F-75A776EAD446}" type="datetimeFigureOut">
              <a:rPr lang="sr-Latn-CS" smtClean="0"/>
              <a:pPr/>
              <a:t>21.5.2020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835918B2-1EE4-4887-9ADE-82782C3103A2}"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D62C4-40C0-41F3-802F-75A776EAD446}" type="datetimeFigureOut">
              <a:rPr lang="sr-Latn-CS" smtClean="0"/>
              <a:pPr/>
              <a:t>21.5.2020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35918B2-1EE4-4887-9ADE-82782C3103A2}"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D62C4-40C0-41F3-802F-75A776EAD446}" type="datetimeFigureOut">
              <a:rPr lang="sr-Latn-CS" smtClean="0"/>
              <a:pPr/>
              <a:t>21.5.2020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35918B2-1EE4-4887-9ADE-82782C3103A2}"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D62C4-40C0-41F3-802F-75A776EAD446}" type="datetimeFigureOut">
              <a:rPr lang="sr-Latn-CS" smtClean="0"/>
              <a:pPr/>
              <a:t>21.5.2020</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918B2-1EE4-4887-9ADE-82782C3103A2}"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0"/>
            <a:ext cx="7958166" cy="3600451"/>
          </a:xfrm>
        </p:spPr>
        <p:txBody>
          <a:bodyPr/>
          <a:lstStyle/>
          <a:p>
            <a:endParaRPr lang="hr-HR" dirty="0"/>
          </a:p>
        </p:txBody>
      </p:sp>
      <p:sp>
        <p:nvSpPr>
          <p:cNvPr id="3" name="Subtitle 2"/>
          <p:cNvSpPr>
            <a:spLocks noGrp="1"/>
          </p:cNvSpPr>
          <p:nvPr>
            <p:ph type="subTitle" idx="1"/>
          </p:nvPr>
        </p:nvSpPr>
        <p:spPr/>
        <p:txBody>
          <a:bodyPr/>
          <a:lstStyle/>
          <a:p>
            <a:endParaRPr lang="hr-HR" dirty="0"/>
          </a:p>
        </p:txBody>
      </p:sp>
      <p:sp>
        <p:nvSpPr>
          <p:cNvPr id="5" name="Rectangle 4"/>
          <p:cNvSpPr/>
          <p:nvPr/>
        </p:nvSpPr>
        <p:spPr>
          <a:xfrm>
            <a:off x="1000100" y="0"/>
            <a:ext cx="6891495" cy="1754326"/>
          </a:xfrm>
          <a:prstGeom prst="rect">
            <a:avLst/>
          </a:prstGeom>
          <a:noFill/>
        </p:spPr>
        <p:txBody>
          <a:bodyPr wrap="square" lIns="91440" tIns="45720" rIns="91440" bIns="45720">
            <a:spAutoFit/>
          </a:bodyPr>
          <a:lstStyle/>
          <a:p>
            <a:pPr algn="ctr"/>
            <a:r>
              <a:rPr lang="hr-H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DAN ZAŠTITE PRIRODE</a:t>
            </a:r>
            <a:br>
              <a:rPr lang="hr-H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br>
            <a:r>
              <a:rPr lang="hr-HR"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22.5.</a:t>
            </a:r>
            <a:endParaRPr lang="hr-H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22530" name="Picture 2" descr="PPT - PARKOVI PRIRODE PowerPoint Presentation, free download - ID ..."/>
          <p:cNvPicPr>
            <a:picLocks noChangeAspect="1" noChangeArrowheads="1"/>
          </p:cNvPicPr>
          <p:nvPr/>
        </p:nvPicPr>
        <p:blipFill>
          <a:blip r:embed="rId2"/>
          <a:srcRect/>
          <a:stretch>
            <a:fillRect/>
          </a:stretch>
        </p:blipFill>
        <p:spPr bwMode="auto">
          <a:xfrm>
            <a:off x="1285852" y="1607331"/>
            <a:ext cx="6429372" cy="482203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4143380"/>
            <a:ext cx="8001056" cy="2585323"/>
          </a:xfrm>
          <a:prstGeom prst="rect">
            <a:avLst/>
          </a:prstGeom>
        </p:spPr>
        <p:txBody>
          <a:bodyPr wrap="square">
            <a:spAutoFit/>
          </a:bodyPr>
          <a:lstStyle/>
          <a:p>
            <a:endParaRPr lang="hr-HR" b="1" dirty="0" smtClean="0"/>
          </a:p>
          <a:p>
            <a:endParaRPr lang="hr-HR" b="1" dirty="0" smtClean="0"/>
          </a:p>
          <a:p>
            <a:endParaRPr lang="hr-HR" b="1" dirty="0" smtClean="0"/>
          </a:p>
          <a:p>
            <a:endParaRPr lang="hr-HR" b="1" dirty="0" smtClean="0"/>
          </a:p>
          <a:p>
            <a:r>
              <a:rPr lang="hr-HR" b="1" dirty="0" smtClean="0"/>
              <a:t>Godina </a:t>
            </a:r>
            <a:r>
              <a:rPr lang="hr-HR" b="1" dirty="0" smtClean="0"/>
              <a:t>osnivanja:</a:t>
            </a:r>
            <a:r>
              <a:rPr lang="hr-HR" dirty="0" smtClean="0"/>
              <a:t> 1981.</a:t>
            </a:r>
          </a:p>
          <a:p>
            <a:r>
              <a:rPr lang="hr-HR" b="1" dirty="0" smtClean="0"/>
              <a:t>Položaj</a:t>
            </a:r>
            <a:r>
              <a:rPr lang="hr-HR" dirty="0" smtClean="0"/>
              <a:t>: sjeverno od Zagreba</a:t>
            </a:r>
          </a:p>
          <a:p>
            <a:r>
              <a:rPr lang="hr-HR" b="1" dirty="0" smtClean="0"/>
              <a:t>Površina</a:t>
            </a:r>
            <a:r>
              <a:rPr lang="hr-HR" dirty="0" smtClean="0"/>
              <a:t>: 17 938 ha</a:t>
            </a:r>
          </a:p>
          <a:p>
            <a:r>
              <a:rPr lang="hr-HR" b="1" dirty="0" smtClean="0"/>
              <a:t>Županija</a:t>
            </a:r>
            <a:r>
              <a:rPr lang="hr-HR" dirty="0" smtClean="0"/>
              <a:t>: Krapinsko-zagorska županija</a:t>
            </a:r>
          </a:p>
          <a:p>
            <a:r>
              <a:rPr lang="hr-HR" b="1" dirty="0" smtClean="0"/>
              <a:t>Najviši vrh</a:t>
            </a:r>
            <a:r>
              <a:rPr lang="hr-HR" dirty="0" smtClean="0"/>
              <a:t>: Sljeme, 1033 m</a:t>
            </a:r>
            <a:endParaRPr lang="hr-HR" b="1" dirty="0"/>
          </a:p>
        </p:txBody>
      </p:sp>
      <p:pic>
        <p:nvPicPr>
          <p:cNvPr id="12289" name="Picture 1" descr="C:\Users\Marin\Documents\SANDRA\KALENDAR GODIŠNJICA\DAN ZAŠTITE PRIRODE - 22.5\medvednica 6.jpg"/>
          <p:cNvPicPr>
            <a:picLocks noChangeAspect="1" noChangeArrowheads="1"/>
          </p:cNvPicPr>
          <p:nvPr/>
        </p:nvPicPr>
        <p:blipFill>
          <a:blip r:embed="rId2"/>
          <a:srcRect/>
          <a:stretch>
            <a:fillRect/>
          </a:stretch>
        </p:blipFill>
        <p:spPr bwMode="auto">
          <a:xfrm>
            <a:off x="0" y="0"/>
            <a:ext cx="9144000" cy="5143512"/>
          </a:xfrm>
          <a:prstGeom prst="rect">
            <a:avLst/>
          </a:prstGeom>
          <a:noFill/>
        </p:spPr>
      </p:pic>
      <p:sp>
        <p:nvSpPr>
          <p:cNvPr id="6" name="Rectangle 5"/>
          <p:cNvSpPr/>
          <p:nvPr/>
        </p:nvSpPr>
        <p:spPr>
          <a:xfrm>
            <a:off x="500035" y="0"/>
            <a:ext cx="6243618" cy="923330"/>
          </a:xfrm>
          <a:prstGeom prst="rect">
            <a:avLst/>
          </a:prstGeom>
          <a:noFill/>
        </p:spPr>
        <p:txBody>
          <a:bodyPr wrap="square" lIns="91440" tIns="45720" rIns="91440" bIns="45720">
            <a:spAutoFit/>
          </a:bodyPr>
          <a:lstStyle/>
          <a:p>
            <a:pPr algn="ctr"/>
            <a:r>
              <a:rPr lang="hr-H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PP MEDVEDNICA</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71876"/>
            <a:ext cx="9144000" cy="3139321"/>
          </a:xfrm>
          <a:prstGeom prst="rect">
            <a:avLst/>
          </a:prstGeom>
        </p:spPr>
        <p:txBody>
          <a:bodyPr wrap="square">
            <a:spAutoFit/>
          </a:bodyPr>
          <a:lstStyle/>
          <a:p>
            <a:r>
              <a:rPr lang="vi-VN" dirty="0"/>
              <a:t>Medvednica ili Zagrebačka gora parkom prirode proglašena je 1981. godine, i na taj način zakonski su zastćene mnoge prirodne vrijednosti kojima obiluje ova gora. Građena je od starh stijena, raščlanjena brojnim pritocima i obrasla šumom. U obraslom dijelu nalazi se špilja Veternica koja je jedna od najrazvijenih </a:t>
            </a:r>
            <a:r>
              <a:rPr lang="vi-VN" dirty="0" smtClean="0"/>
              <a:t>špiljskih sustava Hrvatske, gdje su podnađeni vrijedni ostaci prapovijesnog čovjeka, kao i faune  </a:t>
            </a:r>
            <a:r>
              <a:rPr lang="vi-VN" dirty="0"/>
              <a:t>koja je tada tu živjela ili bila ulovljena. Na Medvednici su razvijene bujne šume. Za šumski pokrov Medvednice karakteristično je da je u višim dijelovima razvijena šuma bukve, a hrast lužnjak u nižim predjelima. Na Medvednici obitava i velik broj ptičjih vrsti jer je tamo dobro razvijen šumski pohrov. Također na Medvednici se nalazi i Medved-grad (Oltar domovine), koji je podignut jos u 13.st. Medvedgrad je srednjovjekovni zamak na Medvednici podignut u srednjem vijeku.</a:t>
            </a:r>
          </a:p>
        </p:txBody>
      </p:sp>
      <p:pic>
        <p:nvPicPr>
          <p:cNvPr id="11265" name="Picture 1" descr="C:\Users\Marin\Documents\SANDRA\KALENDAR GODIŠNJICA\DAN ZAŠTITE PRIRODE - 22.5\medvednica 5.jpg"/>
          <p:cNvPicPr>
            <a:picLocks noChangeAspect="1" noChangeArrowheads="1"/>
          </p:cNvPicPr>
          <p:nvPr/>
        </p:nvPicPr>
        <p:blipFill>
          <a:blip r:embed="rId2"/>
          <a:srcRect/>
          <a:stretch>
            <a:fillRect/>
          </a:stretch>
        </p:blipFill>
        <p:spPr bwMode="auto">
          <a:xfrm>
            <a:off x="285720" y="-14317"/>
            <a:ext cx="8572560" cy="351475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28662" y="3071809"/>
          <a:ext cx="7929618" cy="4367106"/>
        </p:xfrm>
        <a:graphic>
          <a:graphicData uri="http://schemas.openxmlformats.org/drawingml/2006/table">
            <a:tbl>
              <a:tblPr/>
              <a:tblGrid>
                <a:gridCol w="7929618"/>
              </a:tblGrid>
              <a:tr h="10771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hr-HR"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hr-HR"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hr-HR"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hr-HR" sz="3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hr-HR" sz="3200" b="1" dirty="0" smtClean="0"/>
                    </a:p>
                    <a:p>
                      <a:pPr rtl="0"/>
                      <a:endParaRPr lang="hr-HR" sz="1700" b="1" dirty="0" smtClean="0"/>
                    </a:p>
                    <a:p>
                      <a:pPr rtl="0"/>
                      <a:endParaRPr lang="hr-HR" sz="1700" b="1" dirty="0" smtClean="0"/>
                    </a:p>
                    <a:p>
                      <a:pPr rtl="0"/>
                      <a:r>
                        <a:rPr lang="hr-HR" sz="1700" b="1" dirty="0" smtClean="0"/>
                        <a:t>Godina </a:t>
                      </a:r>
                      <a:r>
                        <a:rPr lang="hr-HR" sz="1700" b="1" dirty="0"/>
                        <a:t>osnivanja</a:t>
                      </a:r>
                      <a:r>
                        <a:rPr lang="hr-HR" sz="1700" dirty="0"/>
                        <a:t>: 23.travnja 1999.</a:t>
                      </a:r>
                    </a:p>
                    <a:p>
                      <a:pPr rtl="0"/>
                      <a:r>
                        <a:rPr lang="hr-HR" sz="1700" b="1" dirty="0" smtClean="0"/>
                        <a:t>Položaj</a:t>
                      </a:r>
                      <a:r>
                        <a:rPr lang="hr-HR" sz="1700" dirty="0"/>
                        <a:t>: istočna </a:t>
                      </a:r>
                      <a:r>
                        <a:rPr lang="hr-HR" sz="1700" dirty="0" smtClean="0"/>
                        <a:t>Hrvatska-Slavonije</a:t>
                      </a:r>
                      <a:r>
                        <a:rPr lang="hr-HR" sz="1700" dirty="0"/>
                        <a:t/>
                      </a:r>
                      <a:br>
                        <a:rPr lang="hr-HR" sz="1700" dirty="0"/>
                      </a:br>
                      <a:r>
                        <a:rPr lang="hr-HR" sz="1700" b="1" dirty="0"/>
                        <a:t>Površina</a:t>
                      </a:r>
                      <a:r>
                        <a:rPr lang="hr-HR" sz="1700" dirty="0"/>
                        <a:t>: 336 km</a:t>
                      </a:r>
                      <a:r>
                        <a:rPr lang="hr-HR" sz="1700" baseline="30000" dirty="0"/>
                        <a:t>2</a:t>
                      </a:r>
                      <a:br>
                        <a:rPr lang="hr-HR" sz="1700" baseline="30000" dirty="0"/>
                      </a:br>
                      <a:r>
                        <a:rPr lang="hr-HR" sz="1700" b="1" dirty="0" smtClean="0"/>
                        <a:t>Županija</a:t>
                      </a:r>
                      <a:r>
                        <a:rPr lang="hr-HR" sz="1700" dirty="0"/>
                        <a:t>: Požeško-slavonska županija i Virovitičko-podravska županija</a:t>
                      </a:r>
                      <a:br>
                        <a:rPr lang="hr-HR" sz="1700" dirty="0"/>
                      </a:br>
                      <a:r>
                        <a:rPr lang="hr-HR" sz="1700" b="1" dirty="0" smtClean="0"/>
                        <a:t>Najviši </a:t>
                      </a:r>
                      <a:r>
                        <a:rPr lang="hr-HR" sz="1700" b="1" dirty="0"/>
                        <a:t>vrh</a:t>
                      </a:r>
                      <a:r>
                        <a:rPr lang="hr-HR" sz="1700" dirty="0"/>
                        <a:t>: Papuk, 953 m</a:t>
                      </a:r>
                      <a:br>
                        <a:rPr lang="hr-HR" sz="1700" dirty="0"/>
                      </a:br>
                      <a:r>
                        <a:rPr lang="hr-HR" sz="1700" dirty="0"/>
                        <a:t/>
                      </a:r>
                      <a:br>
                        <a:rPr lang="hr-HR" sz="1700" dirty="0"/>
                      </a:br>
                      <a:endParaRPr lang="hr-HR" sz="1700" dirty="0">
                        <a:solidFill>
                          <a:srgbClr val="000000"/>
                        </a:solidFill>
                        <a:latin typeface="verdana"/>
                      </a:endParaRPr>
                    </a:p>
                  </a:txBody>
                  <a:tcPr marL="84667" marR="84667" marT="42333" marB="42333" anchor="ctr">
                    <a:lnL>
                      <a:noFill/>
                    </a:lnL>
                    <a:lnR>
                      <a:noFill/>
                    </a:lnR>
                    <a:lnT>
                      <a:noFill/>
                    </a:lnT>
                    <a:lnB>
                      <a:noFill/>
                    </a:lnB>
                  </a:tcPr>
                </a:tc>
              </a:tr>
            </a:tbl>
          </a:graphicData>
        </a:graphic>
      </p:graphicFrame>
      <p:sp>
        <p:nvSpPr>
          <p:cNvPr id="6" name="Rectangle 5"/>
          <p:cNvSpPr/>
          <p:nvPr/>
        </p:nvSpPr>
        <p:spPr>
          <a:xfrm>
            <a:off x="3146320" y="2967334"/>
            <a:ext cx="5783397" cy="2585323"/>
          </a:xfrm>
          <a:prstGeom prst="rect">
            <a:avLst/>
          </a:prstGeom>
          <a:noFill/>
        </p:spPr>
        <p:txBody>
          <a:bodyPr wrap="square" lIns="91440" tIns="45720" rIns="91440" bIns="45720">
            <a:spAutoFit/>
          </a:bodyPr>
          <a:lstStyle/>
          <a:p>
            <a:pPr algn="ctr"/>
            <a:endParaRPr lang="hr-HR"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endParaRPr lang="hr-HR"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hr-HR"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endParaRPr lang="hr-H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0241" name="Picture 1" descr="C:\Users\Marin\Documents\SANDRA\KALENDAR GODIŠNJICA\DAN ZAŠTITE PRIRODE - 22.5\PAPUK PP.jpg"/>
          <p:cNvPicPr>
            <a:picLocks noChangeAspect="1" noChangeArrowheads="1"/>
          </p:cNvPicPr>
          <p:nvPr/>
        </p:nvPicPr>
        <p:blipFill>
          <a:blip r:embed="rId2"/>
          <a:srcRect/>
          <a:stretch>
            <a:fillRect/>
          </a:stretch>
        </p:blipFill>
        <p:spPr bwMode="auto">
          <a:xfrm>
            <a:off x="0" y="0"/>
            <a:ext cx="9144000" cy="5580472"/>
          </a:xfrm>
          <a:prstGeom prst="rect">
            <a:avLst/>
          </a:prstGeom>
          <a:noFill/>
        </p:spPr>
      </p:pic>
      <p:sp>
        <p:nvSpPr>
          <p:cNvPr id="9" name="Rectangle 8"/>
          <p:cNvSpPr/>
          <p:nvPr/>
        </p:nvSpPr>
        <p:spPr>
          <a:xfrm>
            <a:off x="214282" y="285728"/>
            <a:ext cx="3857652" cy="923330"/>
          </a:xfrm>
          <a:prstGeom prst="rect">
            <a:avLst/>
          </a:prstGeom>
          <a:noFill/>
        </p:spPr>
        <p:txBody>
          <a:bodyPr wrap="square" lIns="91440" tIns="45720" rIns="91440" bIns="45720">
            <a:spAutoFit/>
          </a:bodyPr>
          <a:lstStyle/>
          <a:p>
            <a:pPr algn="ctr"/>
            <a:r>
              <a:rPr lang="hr-HR"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PP Papuk</a:t>
            </a:r>
            <a:endParaRPr lang="hr-H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44" y="3357562"/>
            <a:ext cx="9215502" cy="3416320"/>
          </a:xfrm>
          <a:prstGeom prst="rect">
            <a:avLst/>
          </a:prstGeom>
        </p:spPr>
        <p:txBody>
          <a:bodyPr wrap="square">
            <a:spAutoFit/>
          </a:bodyPr>
          <a:lstStyle/>
          <a:p>
            <a:r>
              <a:rPr lang="vi-VN" dirty="0" smtClean="0"/>
              <a:t>Najveća slavonska gora izdiže se iz slavonske ravnice koja je nekada bila dno Panonskog mora  te zajedno sa susjednim  Psunjem, Ravnom gorom, Krndijom, Požeškom i Dilj gorom zatvara plodnu Požešku kotlinu- Zlatnu dolinu. Nekoć davno ovdje su vulkani izbacivali užarenu lavu. Papuk čuva važne podatke o geološkoj prošlosti ovih krajeva, njegove stijene svjedoče o burnim geološkim promjenama tijekom prošlosti Zemlje kao nigdje drugdje u Hrvatskoj. Papuk je zaista poseban po iznimnoj geološkoj raznolikosti- izgrađuju ga tri vrste stijena magmatske,metamorfne i sedimentne, u rasponu od gotovo 400 milijuna godina.  2007. godine  je ušao u UNESCO-ovu mrežu geoparkova, a 1999. je postao park prirode. Viši djelovi Papuka obrasli su gustom šumom i bujnom vegetacijo, a niži djelovi su kultivirani. Papuk se odlikuje i velikim šumskim bogatstvom, u kojem prevladavaju bukva i hrast, a osim toga tusu i javor,klen i jasen. Na prisojnim stranama ima  breze, borovnice i pitomog kestena.</a:t>
            </a:r>
            <a:endParaRPr lang="vi-VN" dirty="0"/>
          </a:p>
        </p:txBody>
      </p:sp>
      <p:pic>
        <p:nvPicPr>
          <p:cNvPr id="9217" name="Picture 1" descr="C:\Users\Marin\Documents\SANDRA\KALENDAR GODIŠNJICA\DAN ZAŠTITE PRIRODE - 22.5\PAPUK PP2.jpg"/>
          <p:cNvPicPr>
            <a:picLocks noChangeAspect="1" noChangeArrowheads="1"/>
          </p:cNvPicPr>
          <p:nvPr/>
        </p:nvPicPr>
        <p:blipFill>
          <a:blip r:embed="rId2"/>
          <a:srcRect/>
          <a:stretch>
            <a:fillRect/>
          </a:stretch>
        </p:blipFill>
        <p:spPr bwMode="auto">
          <a:xfrm>
            <a:off x="0" y="0"/>
            <a:ext cx="9144000" cy="3429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4488120"/>
            <a:ext cx="7643866" cy="2308324"/>
          </a:xfrm>
          <a:prstGeom prst="rect">
            <a:avLst/>
          </a:prstGeom>
        </p:spPr>
        <p:txBody>
          <a:bodyPr wrap="square">
            <a:spAutoFit/>
          </a:bodyPr>
          <a:lstStyle/>
          <a:p>
            <a:endParaRPr lang="hr-HR" b="1" dirty="0" smtClean="0"/>
          </a:p>
          <a:p>
            <a:endParaRPr lang="hr-HR" b="1" dirty="0" smtClean="0"/>
          </a:p>
          <a:p>
            <a:endParaRPr lang="hr-HR" b="1" dirty="0" smtClean="0"/>
          </a:p>
          <a:p>
            <a:endParaRPr lang="hr-HR" b="1" dirty="0" smtClean="0"/>
          </a:p>
          <a:p>
            <a:r>
              <a:rPr lang="hr-HR" b="1" dirty="0" smtClean="0"/>
              <a:t>Godina </a:t>
            </a:r>
            <a:r>
              <a:rPr lang="hr-HR" b="1" dirty="0" smtClean="0"/>
              <a:t>osnivanja</a:t>
            </a:r>
            <a:r>
              <a:rPr lang="hr-HR" dirty="0" smtClean="0"/>
              <a:t> : </a:t>
            </a:r>
            <a:r>
              <a:rPr lang="hr-HR" dirty="0" smtClean="0"/>
              <a:t>1988.      </a:t>
            </a:r>
            <a:r>
              <a:rPr lang="hr-HR" b="1" dirty="0" smtClean="0"/>
              <a:t>Površina</a:t>
            </a:r>
            <a:r>
              <a:rPr lang="hr-HR" dirty="0" smtClean="0"/>
              <a:t>: 70,50 km</a:t>
            </a:r>
            <a:r>
              <a:rPr lang="hr-HR" baseline="30000" dirty="0" smtClean="0"/>
              <a:t>2</a:t>
            </a:r>
            <a:endParaRPr lang="hr-HR" dirty="0" smtClean="0"/>
          </a:p>
          <a:p>
            <a:r>
              <a:rPr lang="hr-HR" b="1" dirty="0" smtClean="0"/>
              <a:t>Gradovi</a:t>
            </a:r>
            <a:r>
              <a:rPr lang="hr-HR" dirty="0" smtClean="0"/>
              <a:t>: Dugi </a:t>
            </a:r>
            <a:r>
              <a:rPr lang="hr-HR" dirty="0" smtClean="0"/>
              <a:t>otok                 </a:t>
            </a:r>
            <a:r>
              <a:rPr lang="hr-HR" b="1" dirty="0" smtClean="0"/>
              <a:t>Županija</a:t>
            </a:r>
            <a:r>
              <a:rPr lang="hr-HR" dirty="0" smtClean="0"/>
              <a:t>: Zadarska županija</a:t>
            </a:r>
          </a:p>
          <a:p>
            <a:r>
              <a:rPr lang="hr-HR" b="1" dirty="0" smtClean="0"/>
              <a:t>Najveća visina</a:t>
            </a:r>
            <a:r>
              <a:rPr lang="hr-HR" dirty="0" smtClean="0"/>
              <a:t>: Mrzlovica 198 m</a:t>
            </a:r>
          </a:p>
          <a:p>
            <a:endParaRPr lang="hr-HR" b="1" dirty="0"/>
          </a:p>
        </p:txBody>
      </p:sp>
      <p:pic>
        <p:nvPicPr>
          <p:cNvPr id="28674" name="Picture 2" descr="C:\Users\Marin\Documents\SANDRA\KALENDAR GODIŠNJICA\DAN ZAŠTITE PRIRODE - 22.5\telaš1.jpg"/>
          <p:cNvPicPr>
            <a:picLocks noChangeAspect="1" noChangeArrowheads="1"/>
          </p:cNvPicPr>
          <p:nvPr/>
        </p:nvPicPr>
        <p:blipFill>
          <a:blip r:embed="rId2"/>
          <a:srcRect/>
          <a:stretch>
            <a:fillRect/>
          </a:stretch>
        </p:blipFill>
        <p:spPr bwMode="auto">
          <a:xfrm>
            <a:off x="0" y="0"/>
            <a:ext cx="9144000" cy="5500702"/>
          </a:xfrm>
          <a:prstGeom prst="rect">
            <a:avLst/>
          </a:prstGeom>
          <a:noFill/>
        </p:spPr>
      </p:pic>
      <p:sp>
        <p:nvSpPr>
          <p:cNvPr id="4" name="Rectangle 3"/>
          <p:cNvSpPr/>
          <p:nvPr/>
        </p:nvSpPr>
        <p:spPr>
          <a:xfrm>
            <a:off x="-1285915" y="2967334"/>
            <a:ext cx="5857916" cy="258532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hr-HR" sz="5400" b="1" dirty="0" smtClean="0"/>
          </a:p>
          <a:p>
            <a:pPr algn="ctr"/>
            <a:endParaRPr lang="hr-HR" sz="5400" b="1" dirty="0" smtClean="0"/>
          </a:p>
          <a:p>
            <a:pPr algn="ctr"/>
            <a:r>
              <a:rPr lang="hr-HR" sz="5400" b="1" dirty="0" smtClean="0"/>
              <a:t>PP Telešćica</a:t>
            </a:r>
            <a:endParaRPr lang="hr-HR" sz="5400"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Marin\Documents\SANDRA\KALENDAR GODIŠNJICA\DAN ZAŠTITE PRIRODE - 22.5\tel šaf 2.jpg"/>
          <p:cNvPicPr>
            <a:picLocks noChangeAspect="1" noChangeArrowheads="1"/>
          </p:cNvPicPr>
          <p:nvPr/>
        </p:nvPicPr>
        <p:blipFill>
          <a:blip r:embed="rId2"/>
          <a:srcRect/>
          <a:stretch>
            <a:fillRect/>
          </a:stretch>
        </p:blipFill>
        <p:spPr bwMode="auto">
          <a:xfrm>
            <a:off x="642910" y="285728"/>
            <a:ext cx="7929618" cy="3286148"/>
          </a:xfrm>
          <a:prstGeom prst="rect">
            <a:avLst/>
          </a:prstGeom>
          <a:noFill/>
        </p:spPr>
      </p:pic>
      <p:sp>
        <p:nvSpPr>
          <p:cNvPr id="3" name="Rectangle 2"/>
          <p:cNvSpPr/>
          <p:nvPr/>
        </p:nvSpPr>
        <p:spPr>
          <a:xfrm>
            <a:off x="0" y="3500438"/>
            <a:ext cx="9144000" cy="3970318"/>
          </a:xfrm>
          <a:prstGeom prst="rect">
            <a:avLst/>
          </a:prstGeom>
        </p:spPr>
        <p:txBody>
          <a:bodyPr wrap="square">
            <a:spAutoFit/>
          </a:bodyPr>
          <a:lstStyle/>
          <a:p>
            <a:r>
              <a:rPr lang="vi-VN" dirty="0"/>
              <a:t>Park prirode Telešćica smješten je na jugoistočnom dijelu Dugog otoka. Nekada je bio dio nacionalnog parka Kornati, ali je odvojena i proglašena parkom prirode. Osim dijela Dugog otoka, Parku prirode pripada i nekoliko manjih otočića prema Kornatima. Jedan od njih, Taljurić posebno je zanimljiv, jer ima izgled kuhinjske daske (tj. "taljer") po čemu je i dobio i   ime. Izgled su mu oblikovali valovi stalnim odnošenjem gornjih, površinskih slojeva. Po postanku uvala je zapravo potopljena ponikva, koja je nakon oledbe, prije nekih 10 000 godina, dospjela pod more. Park prirode Telešćica zapravo je uvala. Ona je krivudava i dugačka, ukupne dužine od oko 8 km. Uvala je dobro zastićena sa svih strana. Na prostoru Parka prirode, između uvale i pučine, nalazi se i veoma zanimljivo jezero Mir. Dubina jezera. Jezero je slankasto što znači da je povezano s morem podzemnim kanalićima kroz vodopropusne slojeve. Vegetacija Telešćice je većinom šume. Oko uvale Parka prirode Telašćica nalazi se vrijedni ostaci povjesnih građevina.</a:t>
            </a:r>
          </a:p>
          <a:p>
            <a:r>
              <a:rPr lang="vi-VN" b="1" dirty="0"/>
              <a:t/>
            </a:r>
            <a:br>
              <a:rPr lang="vi-VN" b="1" dirty="0"/>
            </a:br>
            <a:endParaRPr lang="vi-VN"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29198"/>
            <a:ext cx="9001156" cy="2308324"/>
          </a:xfrm>
          <a:prstGeom prst="rect">
            <a:avLst/>
          </a:prstGeom>
        </p:spPr>
        <p:txBody>
          <a:bodyPr wrap="square">
            <a:spAutoFit/>
          </a:bodyPr>
          <a:lstStyle/>
          <a:p>
            <a:endParaRPr lang="hr-HR" b="1" dirty="0" smtClean="0"/>
          </a:p>
          <a:p>
            <a:endParaRPr lang="hr-HR" b="1" dirty="0" smtClean="0"/>
          </a:p>
          <a:p>
            <a:endParaRPr lang="hr-HR" b="1" dirty="0" smtClean="0"/>
          </a:p>
          <a:p>
            <a:r>
              <a:rPr lang="hr-HR" b="1" dirty="0" smtClean="0"/>
              <a:t>Datum </a:t>
            </a:r>
            <a:r>
              <a:rPr lang="hr-HR" b="1" dirty="0" smtClean="0"/>
              <a:t>osnivanja</a:t>
            </a:r>
            <a:r>
              <a:rPr lang="hr-HR" dirty="0" smtClean="0"/>
              <a:t>: 1999.                 </a:t>
            </a:r>
            <a:r>
              <a:rPr lang="hr-HR" b="1" dirty="0" smtClean="0"/>
              <a:t>Površina</a:t>
            </a:r>
            <a:r>
              <a:rPr lang="hr-HR" dirty="0" smtClean="0"/>
              <a:t>: 160 km</a:t>
            </a:r>
            <a:r>
              <a:rPr lang="hr-HR" baseline="30000" dirty="0" smtClean="0"/>
              <a:t>2</a:t>
            </a:r>
            <a:endParaRPr lang="hr-HR" dirty="0" smtClean="0"/>
          </a:p>
          <a:p>
            <a:r>
              <a:rPr lang="hr-HR" b="1" dirty="0" smtClean="0"/>
              <a:t>Gradovi</a:t>
            </a:r>
            <a:r>
              <a:rPr lang="hr-HR" dirty="0" smtClean="0"/>
              <a:t>: Opatija                               </a:t>
            </a:r>
            <a:r>
              <a:rPr lang="hr-HR" b="1" dirty="0" smtClean="0"/>
              <a:t>Županija</a:t>
            </a:r>
            <a:r>
              <a:rPr lang="hr-HR" dirty="0" smtClean="0"/>
              <a:t>: Istarska i Primorsko-goranska županija</a:t>
            </a:r>
            <a:br>
              <a:rPr lang="hr-HR" dirty="0" smtClean="0"/>
            </a:br>
            <a:r>
              <a:rPr lang="hr-HR" b="1" dirty="0" smtClean="0"/>
              <a:t>Najviši vrhov</a:t>
            </a:r>
            <a:r>
              <a:rPr lang="hr-HR" dirty="0" smtClean="0"/>
              <a:t>i: </a:t>
            </a:r>
            <a:r>
              <a:rPr lang="hr-HR" dirty="0"/>
              <a:t>Vojak 1401 m, Veli Planik 1272 m</a:t>
            </a:r>
            <a:br>
              <a:rPr lang="hr-HR" dirty="0"/>
            </a:br>
            <a:endParaRPr lang="hr-HR" dirty="0" smtClean="0"/>
          </a:p>
          <a:p>
            <a:endParaRPr lang="hr-HR" b="1" dirty="0"/>
          </a:p>
        </p:txBody>
      </p:sp>
      <p:pic>
        <p:nvPicPr>
          <p:cNvPr id="30722" name="Picture 2" descr="C:\Users\Marin\Documents\SANDRA\KALENDAR GODIŠNJICA\DAN ZAŠTITE PRIRODE - 22.5\ucka.jpg"/>
          <p:cNvPicPr>
            <a:picLocks noChangeAspect="1" noChangeArrowheads="1"/>
          </p:cNvPicPr>
          <p:nvPr/>
        </p:nvPicPr>
        <p:blipFill>
          <a:blip r:embed="rId2"/>
          <a:srcRect/>
          <a:stretch>
            <a:fillRect/>
          </a:stretch>
        </p:blipFill>
        <p:spPr bwMode="auto">
          <a:xfrm>
            <a:off x="0" y="0"/>
            <a:ext cx="9144000" cy="5643578"/>
          </a:xfrm>
          <a:prstGeom prst="rect">
            <a:avLst/>
          </a:prstGeom>
          <a:noFill/>
        </p:spPr>
      </p:pic>
      <p:sp>
        <p:nvSpPr>
          <p:cNvPr id="4" name="Rectangle 3"/>
          <p:cNvSpPr/>
          <p:nvPr/>
        </p:nvSpPr>
        <p:spPr>
          <a:xfrm>
            <a:off x="-1000163" y="214290"/>
            <a:ext cx="4714908" cy="923330"/>
          </a:xfrm>
          <a:prstGeom prst="rect">
            <a:avLst/>
          </a:prstGeom>
          <a:noFill/>
        </p:spPr>
        <p:txBody>
          <a:bodyPr wrap="square" lIns="91440" tIns="45720" rIns="91440" bIns="45720">
            <a:spAutoFit/>
          </a:bodyPr>
          <a:lstStyle/>
          <a:p>
            <a:pPr algn="ctr"/>
            <a:r>
              <a:rPr lang="hr-H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PP UČKA</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Marin\Documents\SANDRA\KALENDAR GODIŠNJICA\DAN ZAŠTITE PRIRODE - 22.5\učka 2.jpg"/>
          <p:cNvPicPr>
            <a:picLocks noChangeAspect="1" noChangeArrowheads="1"/>
          </p:cNvPicPr>
          <p:nvPr/>
        </p:nvPicPr>
        <p:blipFill>
          <a:blip r:embed="rId2"/>
          <a:srcRect/>
          <a:stretch>
            <a:fillRect/>
          </a:stretch>
        </p:blipFill>
        <p:spPr bwMode="auto">
          <a:xfrm>
            <a:off x="385265" y="0"/>
            <a:ext cx="6972817" cy="4436910"/>
          </a:xfrm>
          <a:prstGeom prst="rect">
            <a:avLst/>
          </a:prstGeom>
          <a:noFill/>
        </p:spPr>
      </p:pic>
      <p:sp>
        <p:nvSpPr>
          <p:cNvPr id="3" name="Rectangle 2"/>
          <p:cNvSpPr/>
          <p:nvPr/>
        </p:nvSpPr>
        <p:spPr>
          <a:xfrm>
            <a:off x="0" y="4500570"/>
            <a:ext cx="9144000" cy="2862322"/>
          </a:xfrm>
          <a:prstGeom prst="rect">
            <a:avLst/>
          </a:prstGeom>
        </p:spPr>
        <p:txBody>
          <a:bodyPr wrap="square">
            <a:spAutoFit/>
          </a:bodyPr>
          <a:lstStyle/>
          <a:p>
            <a:r>
              <a:rPr lang="hr-HR" dirty="0" smtClean="0"/>
              <a:t>Park prirode Učka nalazi se na istočnome dijelu istarskog poluotoka, </a:t>
            </a:r>
            <a:r>
              <a:rPr lang="hr-HR" dirty="0"/>
              <a:t>a prostire se i dijelom gorskog masiva Učke i duž jugoistočnih obronaka Ćićarije. Učka je planina s jasno izraženim hrbtom, na kojem se nalazi i njezin najviši vrh Vojak. Biljni svijet Učke je jako zanimljiv kada je veliki broj istraživača pokušalo odrediti  njegov sastav. Početak tih istraživanja je još u 18. stoljeću. Učka je proglašena parkom prirode zbog vrijednosti u njenom reljefu i neposrednoj blizini  mora, što je uvjetovalo razvoju specifične klime te bujne šumske vegetacije. Tome treba dodati bogate livade i druga staništa na kojima nalazimo brojne endemske, ugrožene i zaštićene biljne i životinjske vrste.</a:t>
            </a:r>
            <a:endParaRPr lang="hr-HR" dirty="0" smtClean="0"/>
          </a:p>
          <a:p>
            <a:r>
              <a:rPr lang="hr-HR" dirty="0"/>
              <a:t/>
            </a:r>
            <a:br>
              <a:rPr lang="hr-HR" dirty="0"/>
            </a:br>
            <a:endParaRPr lang="hr-H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rin\Documents\SANDRA\KALENDAR GODIŠNJICA\DAN ZAŠTITE PRIRODE - 22.5\velebit 1.jpg"/>
          <p:cNvPicPr>
            <a:picLocks noChangeAspect="1" noChangeArrowheads="1"/>
          </p:cNvPicPr>
          <p:nvPr/>
        </p:nvPicPr>
        <p:blipFill>
          <a:blip r:embed="rId2"/>
          <a:srcRect/>
          <a:stretch>
            <a:fillRect/>
          </a:stretch>
        </p:blipFill>
        <p:spPr bwMode="auto">
          <a:xfrm>
            <a:off x="0" y="77742"/>
            <a:ext cx="9096656" cy="5297302"/>
          </a:xfrm>
          <a:prstGeom prst="rect">
            <a:avLst/>
          </a:prstGeom>
          <a:noFill/>
        </p:spPr>
      </p:pic>
      <p:sp>
        <p:nvSpPr>
          <p:cNvPr id="3" name="Rectangle 2"/>
          <p:cNvSpPr/>
          <p:nvPr/>
        </p:nvSpPr>
        <p:spPr>
          <a:xfrm>
            <a:off x="714348" y="4357694"/>
            <a:ext cx="6715172" cy="2554545"/>
          </a:xfrm>
          <a:prstGeom prst="rect">
            <a:avLst/>
          </a:prstGeom>
        </p:spPr>
        <p:txBody>
          <a:bodyPr wrap="square">
            <a:spAutoFit/>
          </a:bodyPr>
          <a:lstStyle/>
          <a:p>
            <a:endParaRPr lang="hr-HR" b="1" dirty="0" smtClean="0"/>
          </a:p>
          <a:p>
            <a:endParaRPr lang="hr-HR" b="1" dirty="0" smtClean="0"/>
          </a:p>
          <a:p>
            <a:endParaRPr lang="hr-HR" b="1" dirty="0" smtClean="0"/>
          </a:p>
          <a:p>
            <a:endParaRPr lang="hr-HR" b="1" dirty="0" smtClean="0"/>
          </a:p>
          <a:p>
            <a:r>
              <a:rPr lang="hr-HR" b="1" dirty="0" smtClean="0"/>
              <a:t>Datum osnivanja</a:t>
            </a:r>
            <a:r>
              <a:rPr lang="hr-HR" dirty="0" smtClean="0"/>
              <a:t>: 23.travnja1999</a:t>
            </a:r>
            <a:r>
              <a:rPr lang="hr-HR" dirty="0" smtClean="0"/>
              <a:t>.                                                                         </a:t>
            </a:r>
            <a:br>
              <a:rPr lang="hr-HR" dirty="0" smtClean="0"/>
            </a:br>
            <a:r>
              <a:rPr lang="hr-HR" b="1" dirty="0" smtClean="0"/>
              <a:t>Površina</a:t>
            </a:r>
            <a:r>
              <a:rPr lang="hr-HR" dirty="0" smtClean="0"/>
              <a:t>: 2200 km</a:t>
            </a:r>
            <a:r>
              <a:rPr lang="hr-HR" baseline="30000" dirty="0" smtClean="0"/>
              <a:t>2      </a:t>
            </a:r>
          </a:p>
          <a:p>
            <a:r>
              <a:rPr lang="hr-HR" baseline="30000" dirty="0" smtClean="0"/>
              <a:t> </a:t>
            </a:r>
            <a:r>
              <a:rPr lang="hr-HR" sz="2400" b="1" baseline="30000" dirty="0" smtClean="0"/>
              <a:t>Županije</a:t>
            </a:r>
            <a:r>
              <a:rPr lang="hr-HR" sz="2400" baseline="30000" dirty="0" smtClean="0"/>
              <a:t>: Virovitičko-podravska županija</a:t>
            </a:r>
          </a:p>
          <a:p>
            <a:r>
              <a:rPr lang="hr-HR" b="1" dirty="0" smtClean="0"/>
              <a:t>Najviši </a:t>
            </a:r>
            <a:r>
              <a:rPr lang="hr-HR" b="1" dirty="0" smtClean="0"/>
              <a:t>vrh</a:t>
            </a:r>
            <a:r>
              <a:rPr lang="hr-HR" dirty="0" smtClean="0"/>
              <a:t>: Vaganski vrh, 1757 m </a:t>
            </a:r>
            <a:endParaRPr lang="hr-HR" dirty="0"/>
          </a:p>
        </p:txBody>
      </p:sp>
      <p:sp>
        <p:nvSpPr>
          <p:cNvPr id="4" name="Rectangle 3"/>
          <p:cNvSpPr/>
          <p:nvPr/>
        </p:nvSpPr>
        <p:spPr>
          <a:xfrm>
            <a:off x="142845" y="357166"/>
            <a:ext cx="4857784" cy="923330"/>
          </a:xfrm>
          <a:prstGeom prst="rect">
            <a:avLst/>
          </a:prstGeom>
          <a:noFill/>
        </p:spPr>
        <p:txBody>
          <a:bodyPr wrap="square" lIns="91440" tIns="45720" rIns="91440" bIns="45720">
            <a:spAutoFit/>
          </a:bodyPr>
          <a:lstStyle/>
          <a:p>
            <a:pPr algn="ctr"/>
            <a:r>
              <a:rPr lang="hr-HR"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PP Velebit </a:t>
            </a:r>
            <a:endParaRPr lang="hr-H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57694"/>
            <a:ext cx="9144000" cy="3416320"/>
          </a:xfrm>
          <a:prstGeom prst="rect">
            <a:avLst/>
          </a:prstGeom>
        </p:spPr>
        <p:txBody>
          <a:bodyPr wrap="square">
            <a:spAutoFit/>
          </a:bodyPr>
          <a:lstStyle/>
          <a:p>
            <a:r>
              <a:rPr lang="hr-HR" dirty="0" smtClean="0"/>
              <a:t>Velebit </a:t>
            </a:r>
            <a:r>
              <a:rPr lang="hr-HR" dirty="0" smtClean="0"/>
              <a:t>je najduža hrvatska planina. Velebit je podjeljen na: Sjeverni, Srednji i Južni Velebit. Na njemu se nalazi Nacionalni park-</a:t>
            </a:r>
            <a:r>
              <a:rPr lang="hr-HR" i="1" dirty="0" smtClean="0"/>
              <a:t> Paklenica</a:t>
            </a:r>
            <a:r>
              <a:rPr lang="hr-HR" dirty="0" smtClean="0"/>
              <a:t>, jedan prirodni </a:t>
            </a:r>
            <a:r>
              <a:rPr lang="hr-HR" i="1" dirty="0" smtClean="0"/>
              <a:t>Botanički vrh, </a:t>
            </a:r>
            <a:r>
              <a:rPr lang="hr-HR" dirty="0" smtClean="0"/>
              <a:t>dva stroga rezervata- </a:t>
            </a:r>
            <a:r>
              <a:rPr lang="hr-HR" i="1" dirty="0" smtClean="0"/>
              <a:t>Rožanski i Hajdučki kukovi,</a:t>
            </a:r>
            <a:r>
              <a:rPr lang="hr-HR" dirty="0" smtClean="0"/>
              <a:t> naravno i Park prirode Velebit. Velebit je složena prirodna cijelina, koja pokazuje svo bogatstvo prirodne različitosti. Velebit ima dvije strane jedna pokazuje pusti i goli kamen (morske strane), a druga pokazuje na vrhovima snijeg i dolje zelenilo(lička strana). Životinjski i biljni svijet su jako slični. Životinje koje se nalaze na Velebitu su: sivi medvjed, velik broj ptica (npr. Bjeloglavi sup).</a:t>
            </a:r>
          </a:p>
          <a:p>
            <a:r>
              <a:rPr lang="hr-HR" dirty="0" smtClean="0"/>
              <a:t> </a:t>
            </a:r>
          </a:p>
          <a:p>
            <a:r>
              <a:rPr lang="hr-HR" dirty="0" smtClean="0"/>
              <a:t/>
            </a:r>
            <a:br>
              <a:rPr lang="hr-HR" dirty="0" smtClean="0"/>
            </a:br>
            <a:endParaRPr lang="hr-HR" dirty="0" smtClean="0"/>
          </a:p>
          <a:p>
            <a:r>
              <a:rPr lang="hr-HR" dirty="0" smtClean="0"/>
              <a:t/>
            </a:r>
            <a:br>
              <a:rPr lang="hr-HR" dirty="0" smtClean="0"/>
            </a:br>
            <a:endParaRPr lang="hr-HR" dirty="0"/>
          </a:p>
        </p:txBody>
      </p:sp>
      <p:pic>
        <p:nvPicPr>
          <p:cNvPr id="2050" name="Picture 2" descr="C:\Users\Marin\Documents\SANDRA\KALENDAR GODIŠNJICA\DAN ZAŠTITE PRIRODE - 22.5\vel šaf.jpg"/>
          <p:cNvPicPr>
            <a:picLocks noChangeAspect="1" noChangeArrowheads="1"/>
          </p:cNvPicPr>
          <p:nvPr/>
        </p:nvPicPr>
        <p:blipFill>
          <a:blip r:embed="rId2"/>
          <a:srcRect/>
          <a:stretch>
            <a:fillRect/>
          </a:stretch>
        </p:blipFill>
        <p:spPr bwMode="auto">
          <a:xfrm>
            <a:off x="828017" y="357166"/>
            <a:ext cx="7387321" cy="393384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3643314"/>
          <a:ext cx="7620000" cy="3383280"/>
        </p:xfrm>
        <a:graphic>
          <a:graphicData uri="http://schemas.openxmlformats.org/drawingml/2006/table">
            <a:tbl>
              <a:tblPr/>
              <a:tblGrid>
                <a:gridCol w="7620000"/>
              </a:tblGrid>
              <a:tr h="3214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CS" sz="3600" b="1" i="0" u="none" strike="noStrike" cap="none" normalizeH="0" baseline="0" dirty="0" smtClean="0">
                        <a:ln>
                          <a:noFill/>
                        </a:ln>
                        <a:solidFill>
                          <a:schemeClr val="tx1"/>
                        </a:solidFill>
                        <a:effectLst/>
                        <a:latin typeface="Arial" pitchFamily="34" charset="0"/>
                        <a:cs typeface="Arial" pitchFamily="34" charset="0"/>
                      </a:endParaRPr>
                    </a:p>
                    <a:p>
                      <a:pPr rtl="0"/>
                      <a:endParaRPr lang="hr-HR" b="1" dirty="0" smtClean="0">
                        <a:solidFill>
                          <a:srgbClr val="000000"/>
                        </a:solidFill>
                        <a:latin typeface="verdana"/>
                      </a:endParaRPr>
                    </a:p>
                    <a:p>
                      <a:pPr rtl="0"/>
                      <a:endParaRPr lang="hr-HR" b="1" dirty="0" smtClean="0">
                        <a:solidFill>
                          <a:srgbClr val="000000"/>
                        </a:solidFill>
                        <a:latin typeface="verdana"/>
                      </a:endParaRPr>
                    </a:p>
                    <a:p>
                      <a:pPr rtl="0"/>
                      <a:endParaRPr lang="hr-HR" b="1" dirty="0" smtClean="0">
                        <a:solidFill>
                          <a:srgbClr val="000000"/>
                        </a:solidFill>
                        <a:latin typeface="verdana"/>
                      </a:endParaRPr>
                    </a:p>
                    <a:p>
                      <a:pPr rtl="0"/>
                      <a:r>
                        <a:rPr lang="hr-HR" b="1" dirty="0" smtClean="0">
                          <a:solidFill>
                            <a:srgbClr val="000000"/>
                          </a:solidFill>
                          <a:latin typeface="verdana"/>
                        </a:rPr>
                        <a:t>Godina </a:t>
                      </a:r>
                      <a:r>
                        <a:rPr lang="hr-HR" b="1" dirty="0">
                          <a:solidFill>
                            <a:srgbClr val="000000"/>
                          </a:solidFill>
                          <a:latin typeface="verdana"/>
                        </a:rPr>
                        <a:t>osnivanja</a:t>
                      </a:r>
                      <a:r>
                        <a:rPr lang="hr-HR" dirty="0">
                          <a:solidFill>
                            <a:srgbClr val="000000"/>
                          </a:solidFill>
                          <a:latin typeface="verdana"/>
                        </a:rPr>
                        <a:t>: 29.rujna.2006.</a:t>
                      </a:r>
                      <a:br>
                        <a:rPr lang="hr-HR" dirty="0">
                          <a:solidFill>
                            <a:srgbClr val="000000"/>
                          </a:solidFill>
                          <a:latin typeface="verdana"/>
                        </a:rPr>
                      </a:br>
                      <a:r>
                        <a:rPr lang="hr-HR" b="1" dirty="0">
                          <a:solidFill>
                            <a:srgbClr val="000000"/>
                          </a:solidFill>
                          <a:latin typeface="verdana"/>
                        </a:rPr>
                        <a:t>Površina</a:t>
                      </a:r>
                      <a:r>
                        <a:rPr lang="hr-HR" dirty="0">
                          <a:solidFill>
                            <a:srgbClr val="000000"/>
                          </a:solidFill>
                          <a:latin typeface="verdana"/>
                        </a:rPr>
                        <a:t>: 196 km</a:t>
                      </a:r>
                      <a:r>
                        <a:rPr lang="hr-HR" baseline="30000" dirty="0">
                          <a:solidFill>
                            <a:srgbClr val="000000"/>
                          </a:solidFill>
                          <a:latin typeface="verdana"/>
                        </a:rPr>
                        <a:t>2 </a:t>
                      </a:r>
                      <a:r>
                        <a:rPr lang="hr-HR" dirty="0">
                          <a:solidFill>
                            <a:srgbClr val="000000"/>
                          </a:solidFill>
                          <a:latin typeface="verdana"/>
                        </a:rPr>
                        <a:t> (kopno: 53 km</a:t>
                      </a:r>
                      <a:r>
                        <a:rPr lang="hr-HR" baseline="30000" dirty="0">
                          <a:solidFill>
                            <a:srgbClr val="000000"/>
                          </a:solidFill>
                          <a:latin typeface="verdana"/>
                        </a:rPr>
                        <a:t>2 </a:t>
                      </a:r>
                      <a:r>
                        <a:rPr lang="hr-HR" dirty="0">
                          <a:solidFill>
                            <a:srgbClr val="000000"/>
                          </a:solidFill>
                          <a:latin typeface="verdana"/>
                        </a:rPr>
                        <a:t>, more: 143 km</a:t>
                      </a:r>
                      <a:r>
                        <a:rPr lang="hr-HR" baseline="30000" dirty="0">
                          <a:solidFill>
                            <a:srgbClr val="000000"/>
                          </a:solidFill>
                          <a:latin typeface="verdana"/>
                        </a:rPr>
                        <a:t>2</a:t>
                      </a:r>
                      <a:r>
                        <a:rPr lang="hr-HR" dirty="0">
                          <a:solidFill>
                            <a:srgbClr val="000000"/>
                          </a:solidFill>
                          <a:latin typeface="verdana"/>
                        </a:rPr>
                        <a:t>)</a:t>
                      </a:r>
                      <a:endParaRPr lang="hr-HR" dirty="0"/>
                    </a:p>
                    <a:p>
                      <a:pPr rtl="0"/>
                      <a:r>
                        <a:rPr lang="hr-HR" b="1" dirty="0" smtClean="0">
                          <a:solidFill>
                            <a:srgbClr val="000000"/>
                          </a:solidFill>
                          <a:latin typeface="verdana"/>
                        </a:rPr>
                        <a:t>Općina</a:t>
                      </a:r>
                      <a:r>
                        <a:rPr lang="hr-HR" dirty="0">
                          <a:solidFill>
                            <a:srgbClr val="000000"/>
                          </a:solidFill>
                          <a:latin typeface="verdana"/>
                        </a:rPr>
                        <a:t>: Lastovo</a:t>
                      </a:r>
                      <a:endParaRPr lang="hr-HR" dirty="0"/>
                    </a:p>
                    <a:p>
                      <a:pPr rtl="0"/>
                      <a:r>
                        <a:rPr lang="hr-HR" b="1" dirty="0" smtClean="0">
                          <a:solidFill>
                            <a:srgbClr val="000000"/>
                          </a:solidFill>
                          <a:latin typeface="verdana"/>
                        </a:rPr>
                        <a:t>Županija</a:t>
                      </a:r>
                      <a:r>
                        <a:rPr lang="hr-HR" dirty="0">
                          <a:solidFill>
                            <a:srgbClr val="000000"/>
                          </a:solidFill>
                          <a:latin typeface="verdana"/>
                        </a:rPr>
                        <a:t>: Dubrovačko-neretvanska </a:t>
                      </a:r>
                      <a:r>
                        <a:rPr lang="hr-HR" dirty="0" smtClean="0">
                          <a:solidFill>
                            <a:srgbClr val="000000"/>
                          </a:solidFill>
                          <a:latin typeface="verdana"/>
                        </a:rPr>
                        <a:t>županija</a:t>
                      </a:r>
                      <a:r>
                        <a:rPr lang="hr-HR" dirty="0">
                          <a:solidFill>
                            <a:srgbClr val="000000"/>
                          </a:solidFill>
                          <a:latin typeface="verdana"/>
                        </a:rPr>
                        <a:t/>
                      </a:r>
                      <a:br>
                        <a:rPr lang="hr-HR" dirty="0">
                          <a:solidFill>
                            <a:srgbClr val="000000"/>
                          </a:solidFill>
                          <a:latin typeface="verdana"/>
                        </a:rPr>
                      </a:br>
                      <a:r>
                        <a:rPr lang="hr-HR" b="1" dirty="0">
                          <a:solidFill>
                            <a:srgbClr val="000000"/>
                          </a:solidFill>
                          <a:latin typeface="verdana"/>
                        </a:rPr>
                        <a:t>Broj naselja</a:t>
                      </a:r>
                      <a:r>
                        <a:rPr lang="hr-HR" dirty="0">
                          <a:solidFill>
                            <a:srgbClr val="000000"/>
                          </a:solidFill>
                          <a:latin typeface="verdana"/>
                        </a:rPr>
                        <a:t>: 5 (Lastovo, Zaklopatica, Skrivena luka, Ubli, Pasadur)</a:t>
                      </a:r>
                      <a:r>
                        <a:rPr lang="hr-HR" dirty="0"/>
                        <a:t/>
                      </a:r>
                      <a:br>
                        <a:rPr lang="hr-HR" dirty="0"/>
                      </a:br>
                      <a:endParaRPr lang="hr-HR" dirty="0"/>
                    </a:p>
                  </a:txBody>
                  <a:tcPr anchor="ctr">
                    <a:lnL>
                      <a:noFill/>
                    </a:lnL>
                    <a:lnR>
                      <a:noFill/>
                    </a:lnR>
                    <a:lnT>
                      <a:noFill/>
                    </a:lnT>
                    <a:lnB>
                      <a:noFill/>
                    </a:lnB>
                  </a:tcPr>
                </a:tc>
              </a:tr>
            </a:tbl>
          </a:graphicData>
        </a:graphic>
      </p:graphicFrame>
      <p:sp>
        <p:nvSpPr>
          <p:cNvPr id="20481" name="Rectangle 1"/>
          <p:cNvSpPr>
            <a:spLocks noChangeArrowheads="1"/>
          </p:cNvSpPr>
          <p:nvPr/>
        </p:nvSpPr>
        <p:spPr bwMode="auto">
          <a:xfrm>
            <a:off x="0" y="0"/>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r-Latn-C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5" name="Picture 1" descr="C:\Users\Marin\Documents\SANDRA\KALENDAR GODIŠNJICA\DAN ZAŠTITE PRIRODE - 22.5\LASTOVO ŠAFAREK.jpg"/>
          <p:cNvPicPr>
            <a:picLocks noChangeAspect="1" noChangeArrowheads="1"/>
          </p:cNvPicPr>
          <p:nvPr/>
        </p:nvPicPr>
        <p:blipFill>
          <a:blip r:embed="rId2"/>
          <a:srcRect/>
          <a:stretch>
            <a:fillRect/>
          </a:stretch>
        </p:blipFill>
        <p:spPr bwMode="auto">
          <a:xfrm>
            <a:off x="1" y="0"/>
            <a:ext cx="9144000" cy="5000636"/>
          </a:xfrm>
          <a:prstGeom prst="rect">
            <a:avLst/>
          </a:prstGeom>
          <a:noFill/>
        </p:spPr>
      </p:pic>
      <p:sp>
        <p:nvSpPr>
          <p:cNvPr id="6" name="Rectangle 5"/>
          <p:cNvSpPr/>
          <p:nvPr/>
        </p:nvSpPr>
        <p:spPr>
          <a:xfrm>
            <a:off x="-500098" y="285728"/>
            <a:ext cx="7286675" cy="707886"/>
          </a:xfrm>
          <a:prstGeom prst="rect">
            <a:avLst/>
          </a:prstGeom>
          <a:noFill/>
        </p:spPr>
        <p:txBody>
          <a:bodyPr wrap="square" lIns="91440" tIns="45720" rIns="91440" bIns="45720">
            <a:spAutoFit/>
          </a:bodyPr>
          <a:lstStyle/>
          <a:p>
            <a:pPr algn="ctr"/>
            <a:r>
              <a:rPr lang="hr-HR" sz="4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PP LAS</a:t>
            </a:r>
            <a:r>
              <a:rPr lang="en-US" sz="4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a:t>
            </a:r>
            <a:r>
              <a:rPr lang="hr-HR" sz="4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OVSKO OTOČJE</a:t>
            </a:r>
            <a:endParaRPr lang="en-US"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85786" y="2786058"/>
          <a:ext cx="7286676" cy="4511040"/>
        </p:xfrm>
        <a:graphic>
          <a:graphicData uri="http://schemas.openxmlformats.org/drawingml/2006/table">
            <a:tbl>
              <a:tblPr/>
              <a:tblGrid>
                <a:gridCol w="7286676"/>
              </a:tblGrid>
              <a:tr h="0">
                <a:tc>
                  <a:txBody>
                    <a:bodyPr/>
                    <a:lstStyle/>
                    <a:p>
                      <a:pPr rtl="0"/>
                      <a:endParaRPr lang="hr-HR" b="1" dirty="0" smtClean="0"/>
                    </a:p>
                    <a:p>
                      <a:pPr rtl="0"/>
                      <a:endParaRPr lang="hr-HR" b="1" dirty="0" smtClean="0"/>
                    </a:p>
                    <a:p>
                      <a:pPr rtl="0"/>
                      <a:endParaRPr lang="hr-HR" b="1" dirty="0" smtClean="0"/>
                    </a:p>
                    <a:p>
                      <a:pPr rtl="0"/>
                      <a:endParaRPr lang="hr-HR" b="1" dirty="0" smtClean="0"/>
                    </a:p>
                    <a:p>
                      <a:pPr rtl="0"/>
                      <a:endParaRPr lang="hr-HR" b="1" dirty="0" smtClean="0"/>
                    </a:p>
                    <a:p>
                      <a:pPr rtl="0"/>
                      <a:endParaRPr lang="hr-HR" b="1" dirty="0" smtClean="0"/>
                    </a:p>
                    <a:p>
                      <a:pPr rtl="0"/>
                      <a:endParaRPr lang="hr-HR" b="1" dirty="0" smtClean="0"/>
                    </a:p>
                    <a:p>
                      <a:pPr rtl="0"/>
                      <a:endParaRPr lang="hr-HR" b="1" dirty="0" smtClean="0"/>
                    </a:p>
                    <a:p>
                      <a:pPr rtl="0"/>
                      <a:endParaRPr lang="hr-HR" b="1" dirty="0" smtClean="0"/>
                    </a:p>
                    <a:p>
                      <a:pPr rtl="0"/>
                      <a:endParaRPr lang="hr-HR" b="1" dirty="0" smtClean="0"/>
                    </a:p>
                    <a:p>
                      <a:pPr rtl="0"/>
                      <a:endParaRPr lang="hr-HR" b="1" dirty="0" smtClean="0"/>
                    </a:p>
                    <a:p>
                      <a:pPr rtl="0"/>
                      <a:r>
                        <a:rPr lang="hr-HR" b="1" dirty="0" smtClean="0"/>
                        <a:t>Datum </a:t>
                      </a:r>
                      <a:r>
                        <a:rPr lang="hr-HR" b="1" dirty="0"/>
                        <a:t>proglašenja</a:t>
                      </a:r>
                      <a:r>
                        <a:rPr lang="hr-HR" dirty="0"/>
                        <a:t>: 1999. godine</a:t>
                      </a:r>
                      <a:br>
                        <a:rPr lang="hr-HR" dirty="0"/>
                      </a:br>
                      <a:r>
                        <a:rPr lang="hr-HR" sz="2000" b="1" dirty="0">
                          <a:solidFill>
                            <a:srgbClr val="000000"/>
                          </a:solidFill>
                        </a:rPr>
                        <a:t>Površina</a:t>
                      </a:r>
                      <a:r>
                        <a:rPr lang="hr-HR" sz="2000" dirty="0">
                          <a:solidFill>
                            <a:srgbClr val="000000"/>
                          </a:solidFill>
                        </a:rPr>
                        <a:t>: 57 km</a:t>
                      </a:r>
                      <a:r>
                        <a:rPr lang="hr-HR" sz="2000" baseline="30000" dirty="0">
                          <a:solidFill>
                            <a:srgbClr val="000000"/>
                          </a:solidFill>
                        </a:rPr>
                        <a:t>2   </a:t>
                      </a:r>
                      <a:r>
                        <a:rPr lang="hr-HR" sz="1000" baseline="30000" dirty="0">
                          <a:solidFill>
                            <a:srgbClr val="000000"/>
                          </a:solidFill>
                        </a:rPr>
                        <a:t>                                                                          </a:t>
                      </a:r>
                      <a:endParaRPr lang="hr-HR" sz="1000" baseline="30000" dirty="0" smtClean="0">
                        <a:solidFill>
                          <a:srgbClr val="000000"/>
                        </a:solidFill>
                      </a:endParaRPr>
                    </a:p>
                    <a:p>
                      <a:pPr rtl="0"/>
                      <a:r>
                        <a:rPr lang="hr-HR" b="1" dirty="0" smtClean="0"/>
                        <a:t>Županije</a:t>
                      </a:r>
                      <a:r>
                        <a:rPr lang="hr-HR" dirty="0"/>
                        <a:t>: Šibensko-kninska županija i Zadarska županija</a:t>
                      </a:r>
                    </a:p>
                    <a:p>
                      <a:pPr rtl="0"/>
                      <a:r>
                        <a:rPr lang="hr-HR" dirty="0"/>
                        <a:t/>
                      </a:r>
                      <a:br>
                        <a:rPr lang="hr-HR" dirty="0"/>
                      </a:br>
                      <a:endParaRPr lang="hr-HR" dirty="0"/>
                    </a:p>
                  </a:txBody>
                  <a:tcPr anchor="ctr">
                    <a:lnL>
                      <a:noFill/>
                    </a:lnL>
                    <a:lnR>
                      <a:noFill/>
                    </a:lnR>
                    <a:lnT>
                      <a:noFill/>
                    </a:lnT>
                    <a:lnB>
                      <a:noFill/>
                    </a:lnB>
                  </a:tcPr>
                </a:tc>
              </a:tr>
            </a:tbl>
          </a:graphicData>
        </a:graphic>
      </p:graphicFrame>
      <p:sp>
        <p:nvSpPr>
          <p:cNvPr id="3073" name="Rectangle 1"/>
          <p:cNvSpPr>
            <a:spLocks noChangeArrowheads="1"/>
          </p:cNvSpPr>
          <p:nvPr/>
        </p:nvSpPr>
        <p:spPr bwMode="auto">
          <a:xfrm>
            <a:off x="0" y="0"/>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r-Latn-C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descr="C:\Users\Marin\Documents\SANDRA\KALENDAR GODIŠNJICA\DAN ZAŠTITE PRIRODE - 22.5\VRANSKO J.jpg"/>
          <p:cNvPicPr>
            <a:picLocks noChangeAspect="1" noChangeArrowheads="1"/>
          </p:cNvPicPr>
          <p:nvPr/>
        </p:nvPicPr>
        <p:blipFill>
          <a:blip r:embed="rId2"/>
          <a:srcRect/>
          <a:stretch>
            <a:fillRect/>
          </a:stretch>
        </p:blipFill>
        <p:spPr bwMode="auto">
          <a:xfrm>
            <a:off x="-115581" y="71934"/>
            <a:ext cx="8688109" cy="5781541"/>
          </a:xfrm>
          <a:prstGeom prst="rect">
            <a:avLst/>
          </a:prstGeom>
          <a:noFill/>
        </p:spPr>
      </p:pic>
      <p:sp>
        <p:nvSpPr>
          <p:cNvPr id="5" name="Rectangle 4"/>
          <p:cNvSpPr/>
          <p:nvPr/>
        </p:nvSpPr>
        <p:spPr>
          <a:xfrm>
            <a:off x="1" y="0"/>
            <a:ext cx="8766770" cy="923330"/>
          </a:xfrm>
          <a:prstGeom prst="rect">
            <a:avLst/>
          </a:prstGeom>
          <a:noFill/>
        </p:spPr>
        <p:txBody>
          <a:bodyPr wrap="square" lIns="91440" tIns="45720" rIns="91440" bIns="45720">
            <a:spAutoFit/>
          </a:bodyPr>
          <a:lstStyle/>
          <a:p>
            <a:pPr lvl="0" fontAlgn="base">
              <a:spcBef>
                <a:spcPct val="0"/>
              </a:spcBef>
              <a:spcAft>
                <a:spcPct val="0"/>
              </a:spcAft>
            </a:pPr>
            <a:r>
              <a:rPr lang="sr-Latn-CS" sz="5400" b="1" dirty="0" smtClean="0">
                <a:latin typeface="Arial" pitchFamily="34" charset="0"/>
                <a:cs typeface="Arial" pitchFamily="34" charset="0"/>
              </a:rPr>
              <a:t>PP Vransko jezero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57694"/>
            <a:ext cx="8786842" cy="3139321"/>
          </a:xfrm>
          <a:prstGeom prst="rect">
            <a:avLst/>
          </a:prstGeom>
        </p:spPr>
        <p:txBody>
          <a:bodyPr wrap="square">
            <a:spAutoFit/>
          </a:bodyPr>
          <a:lstStyle/>
          <a:p>
            <a:r>
              <a:rPr lang="hr-HR" dirty="0" smtClean="0"/>
              <a:t>Park prirode Vransko jezero prostire se kroz cijelo istoimeno jezero pokraj Biograda. Jezero je površinom najveće u Hrvatskoj, nastanjeno brojnim vrstama riba</a:t>
            </a:r>
          </a:p>
          <a:p>
            <a:r>
              <a:rPr lang="hr-HR" dirty="0" smtClean="0"/>
              <a:t>(jegulje, cipli, štuke i šarani), posbno ptica. Po svom postanku jezero je potopljeno kraško polje. Putem prirodnih podzemnih kanala i kanalom Prosika, Vransko jezero povezano je s morem pa je voda bočata (slankasta). Maleni dijelovi oko Vranskog jezera su močvare, a to je obitivalšte mnogih ptičjih vrsta. Osim močvarnog postoje i druga staništa koja posjećuju ptice. Vransko jezero bogato je i mnogim ribljim vrstama. Najzanimljivija od njih je jegulja.</a:t>
            </a:r>
          </a:p>
          <a:p>
            <a:r>
              <a:rPr lang="hr-HR" dirty="0" smtClean="0"/>
              <a:t>Ovo područje obiluje kultunim i povijesnim znamenitostima koje su  još od 2000. godine prije Krista. </a:t>
            </a:r>
          </a:p>
          <a:p>
            <a:r>
              <a:rPr lang="hr-HR" dirty="0" smtClean="0"/>
              <a:t/>
            </a:r>
            <a:br>
              <a:rPr lang="hr-HR" dirty="0" smtClean="0"/>
            </a:br>
            <a:endParaRPr lang="hr-HR" dirty="0"/>
          </a:p>
        </p:txBody>
      </p:sp>
      <p:pic>
        <p:nvPicPr>
          <p:cNvPr id="36867" name="Picture 3" descr="C:\Users\Marin\Documents\SANDRA\KALENDAR GODIŠNJICA\DAN ZAŠTITE PRIRODE - 22.5\VRANSKO JEZERO.jpg"/>
          <p:cNvPicPr>
            <a:picLocks noChangeAspect="1" noChangeArrowheads="1"/>
          </p:cNvPicPr>
          <p:nvPr/>
        </p:nvPicPr>
        <p:blipFill>
          <a:blip r:embed="rId2"/>
          <a:srcRect/>
          <a:stretch>
            <a:fillRect/>
          </a:stretch>
        </p:blipFill>
        <p:spPr bwMode="auto">
          <a:xfrm>
            <a:off x="0" y="0"/>
            <a:ext cx="9144000" cy="435769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8215338" cy="769441"/>
          </a:xfrm>
          <a:prstGeom prst="rect">
            <a:avLst/>
          </a:prstGeom>
        </p:spPr>
        <p:txBody>
          <a:bodyPr wrap="square">
            <a:spAutoFit/>
          </a:bodyPr>
          <a:lstStyle/>
          <a:p>
            <a:r>
              <a:rPr lang="hr-HR" sz="4400" b="1" dirty="0" smtClean="0"/>
              <a:t>PP Žumberak- Samoborsko gorje</a:t>
            </a:r>
            <a:endParaRPr lang="hr-HR" sz="4400" b="1" dirty="0"/>
          </a:p>
        </p:txBody>
      </p:sp>
      <p:sp>
        <p:nvSpPr>
          <p:cNvPr id="3" name="Rectangle 2"/>
          <p:cNvSpPr/>
          <p:nvPr/>
        </p:nvSpPr>
        <p:spPr>
          <a:xfrm>
            <a:off x="0" y="4813996"/>
            <a:ext cx="9144000" cy="2031325"/>
          </a:xfrm>
          <a:prstGeom prst="rect">
            <a:avLst/>
          </a:prstGeom>
        </p:spPr>
        <p:txBody>
          <a:bodyPr wrap="square">
            <a:spAutoFit/>
          </a:bodyPr>
          <a:lstStyle/>
          <a:p>
            <a:endParaRPr lang="hr-HR" b="1" dirty="0" smtClean="0"/>
          </a:p>
          <a:p>
            <a:endParaRPr lang="hr-HR" b="1" dirty="0" smtClean="0"/>
          </a:p>
          <a:p>
            <a:r>
              <a:rPr lang="hr-HR" b="1" dirty="0" smtClean="0"/>
              <a:t>Godina </a:t>
            </a:r>
            <a:r>
              <a:rPr lang="hr-HR" b="1" dirty="0" smtClean="0"/>
              <a:t>osnivanja</a:t>
            </a:r>
            <a:r>
              <a:rPr lang="hr-HR" dirty="0" smtClean="0"/>
              <a:t> : 28.svibnja 1999.                                    </a:t>
            </a:r>
            <a:br>
              <a:rPr lang="hr-HR" dirty="0" smtClean="0"/>
            </a:br>
            <a:r>
              <a:rPr lang="hr-HR" b="1" dirty="0" smtClean="0"/>
              <a:t>Površina</a:t>
            </a:r>
            <a:r>
              <a:rPr lang="hr-HR" dirty="0" smtClean="0"/>
              <a:t>: 333 km</a:t>
            </a:r>
            <a:r>
              <a:rPr lang="hr-HR" baseline="30000" dirty="0" smtClean="0"/>
              <a:t>2</a:t>
            </a:r>
            <a:endParaRPr lang="hr-HR" dirty="0" smtClean="0"/>
          </a:p>
          <a:p>
            <a:r>
              <a:rPr lang="hr-HR" b="1" dirty="0" smtClean="0"/>
              <a:t>Gradovi</a:t>
            </a:r>
            <a:r>
              <a:rPr lang="hr-HR" dirty="0" smtClean="0"/>
              <a:t>:Samobor</a:t>
            </a:r>
            <a:endParaRPr lang="hr-HR" dirty="0" smtClean="0"/>
          </a:p>
          <a:p>
            <a:r>
              <a:rPr lang="hr-HR" b="1" dirty="0" smtClean="0"/>
              <a:t>Županija</a:t>
            </a:r>
            <a:r>
              <a:rPr lang="hr-HR" dirty="0" smtClean="0"/>
              <a:t>: Zagrebačka i Karlovačka županija</a:t>
            </a:r>
          </a:p>
          <a:p>
            <a:r>
              <a:rPr lang="hr-HR" b="1" dirty="0" smtClean="0"/>
              <a:t>Najveći </a:t>
            </a:r>
            <a:r>
              <a:rPr lang="hr-HR" b="1" dirty="0" smtClean="0"/>
              <a:t>vrh: </a:t>
            </a:r>
            <a:r>
              <a:rPr lang="hr-HR" dirty="0" smtClean="0"/>
              <a:t>Japetić</a:t>
            </a:r>
            <a:endParaRPr lang="hr-HR" dirty="0"/>
          </a:p>
        </p:txBody>
      </p:sp>
      <p:sp>
        <p:nvSpPr>
          <p:cNvPr id="5" name="Rectangle 4"/>
          <p:cNvSpPr/>
          <p:nvPr/>
        </p:nvSpPr>
        <p:spPr>
          <a:xfrm>
            <a:off x="1857356" y="1500174"/>
            <a:ext cx="3071833" cy="923330"/>
          </a:xfrm>
          <a:prstGeom prst="rect">
            <a:avLst/>
          </a:prstGeom>
          <a:noFill/>
        </p:spPr>
        <p:txBody>
          <a:bodyPr wrap="square" lIns="91440" tIns="45720" rIns="91440" bIns="45720">
            <a:spAutoFit/>
          </a:bodyPr>
          <a:lstStyle/>
          <a:p>
            <a:pPr algn="ctr"/>
            <a:r>
              <a:rPr lang="hr-HR"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JAPETIĆ</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37891" name="Picture 3" descr="C:\Users\Marin\Documents\SANDRA\KALENDAR GODIŠNJICA\DAN ZAŠTITE PRIRODE - 22.5\JAPETIĆPOGLED.jpg"/>
          <p:cNvPicPr>
            <a:picLocks noChangeAspect="1" noChangeArrowheads="1"/>
          </p:cNvPicPr>
          <p:nvPr/>
        </p:nvPicPr>
        <p:blipFill>
          <a:blip r:embed="rId2"/>
          <a:srcRect/>
          <a:stretch>
            <a:fillRect/>
          </a:stretch>
        </p:blipFill>
        <p:spPr bwMode="auto">
          <a:xfrm>
            <a:off x="0" y="749829"/>
            <a:ext cx="9144000" cy="4607997"/>
          </a:xfrm>
          <a:prstGeom prst="rect">
            <a:avLst/>
          </a:prstGeom>
          <a:noFill/>
        </p:spPr>
      </p:pic>
      <p:sp>
        <p:nvSpPr>
          <p:cNvPr id="7" name="Rectangle 6"/>
          <p:cNvSpPr/>
          <p:nvPr/>
        </p:nvSpPr>
        <p:spPr>
          <a:xfrm>
            <a:off x="428596" y="1071546"/>
            <a:ext cx="2420086" cy="923330"/>
          </a:xfrm>
          <a:prstGeom prst="rect">
            <a:avLst/>
          </a:prstGeom>
          <a:noFill/>
        </p:spPr>
        <p:txBody>
          <a:bodyPr wrap="none" lIns="91440" tIns="45720" rIns="91440" bIns="45720">
            <a:spAutoFit/>
          </a:bodyPr>
          <a:lstStyle/>
          <a:p>
            <a:pPr algn="ctr"/>
            <a:r>
              <a:rPr lang="hr-HR"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JAPETIĆ</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4214818"/>
            <a:ext cx="9001156" cy="4247317"/>
          </a:xfrm>
          <a:prstGeom prst="rect">
            <a:avLst/>
          </a:prstGeom>
        </p:spPr>
        <p:txBody>
          <a:bodyPr wrap="square">
            <a:spAutoFit/>
          </a:bodyPr>
          <a:lstStyle/>
          <a:p>
            <a:endParaRPr lang="hr-HR" dirty="0" smtClean="0"/>
          </a:p>
          <a:p>
            <a:r>
              <a:rPr lang="vi-VN" dirty="0" smtClean="0"/>
              <a:t>Na </a:t>
            </a:r>
            <a:r>
              <a:rPr lang="vi-VN" dirty="0" smtClean="0"/>
              <a:t>dodiru alpskog, dinarskog i panonskog svijeta u području koje danas dijeli državna </a:t>
            </a:r>
            <a:r>
              <a:rPr lang="vi-VN" dirty="0" smtClean="0"/>
              <a:t>granicaSlovenije </a:t>
            </a:r>
            <a:r>
              <a:rPr lang="vi-VN" dirty="0" smtClean="0"/>
              <a:t>i Hrvatske, uzdiže se Žumberak. U Hrvatskoj se na istoku spušta do doline </a:t>
            </a:r>
            <a:r>
              <a:rPr lang="vi-VN" dirty="0" smtClean="0"/>
              <a:t>Save,najugoistoku </a:t>
            </a:r>
            <a:r>
              <a:rPr lang="vi-VN" dirty="0" smtClean="0"/>
              <a:t>u zavalu Crne Mlake, a južna granica mu je rijeka </a:t>
            </a:r>
            <a:r>
              <a:rPr lang="vi-VN" dirty="0" smtClean="0"/>
              <a:t>Kupa.</a:t>
            </a:r>
            <a:endParaRPr lang="hr-HR" dirty="0" smtClean="0"/>
          </a:p>
          <a:p>
            <a:r>
              <a:rPr lang="vi-VN" dirty="0" smtClean="0"/>
              <a:t>Površina </a:t>
            </a:r>
            <a:r>
              <a:rPr lang="vi-VN" dirty="0" smtClean="0"/>
              <a:t>u Hrvatskoj mu </a:t>
            </a:r>
            <a:r>
              <a:rPr lang="vi-VN" dirty="0" smtClean="0"/>
              <a:t>je </a:t>
            </a:r>
            <a:r>
              <a:rPr lang="vi-VN" dirty="0" smtClean="0"/>
              <a:t>440 km</a:t>
            </a:r>
            <a:r>
              <a:rPr lang="vi-VN" baseline="30000" dirty="0" smtClean="0"/>
              <a:t>2</a:t>
            </a:r>
            <a:r>
              <a:rPr lang="vi-VN" dirty="0" smtClean="0"/>
              <a:t>. Dok se njegov veći, zapadni dio naziva Žumberačkim gorjem ili kraće Žumberak, istočni i sjeveroistočni dio poznat je kao Samoborsko gorje. Prostor Žumberka i Samoborskog gorja je dio Zagrebačke i Karlovačke Županije,podjeljen među općinama Jastrebarsko, Klinča Sela, Krašić, Ozalj, Samobor i Žumberak.</a:t>
            </a:r>
          </a:p>
          <a:p>
            <a:r>
              <a:rPr lang="vi-VN" dirty="0" smtClean="0"/>
              <a:t/>
            </a:r>
            <a:br>
              <a:rPr lang="vi-VN" dirty="0" smtClean="0"/>
            </a:br>
            <a:endParaRPr lang="vi-VN" dirty="0" smtClean="0"/>
          </a:p>
          <a:p>
            <a:r>
              <a:rPr lang="vi-VN" dirty="0" smtClean="0"/>
              <a:t/>
            </a:r>
            <a:br>
              <a:rPr lang="vi-VN" dirty="0" smtClean="0"/>
            </a:br>
            <a:endParaRPr lang="vi-VN" dirty="0" smtClean="0"/>
          </a:p>
          <a:p>
            <a:r>
              <a:rPr lang="vi-VN" dirty="0" smtClean="0"/>
              <a:t/>
            </a:r>
            <a:br>
              <a:rPr lang="vi-VN" dirty="0" smtClean="0"/>
            </a:br>
            <a:endParaRPr lang="vi-VN" dirty="0"/>
          </a:p>
        </p:txBody>
      </p:sp>
      <p:sp>
        <p:nvSpPr>
          <p:cNvPr id="4" name="Rectangle 3"/>
          <p:cNvSpPr/>
          <p:nvPr/>
        </p:nvSpPr>
        <p:spPr>
          <a:xfrm>
            <a:off x="571473" y="-428651"/>
            <a:ext cx="2643205" cy="1569660"/>
          </a:xfrm>
          <a:prstGeom prst="rect">
            <a:avLst/>
          </a:prstGeom>
          <a:noFill/>
        </p:spPr>
        <p:txBody>
          <a:bodyPr wrap="square" lIns="91440" tIns="45720" rIns="91440" bIns="45720">
            <a:spAutoFit/>
          </a:bodyPr>
          <a:lstStyle/>
          <a:p>
            <a:pPr algn="ctr"/>
            <a:endParaRPr lang="hr-HR" sz="1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endParaRPr lang="hr-HR" sz="1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endParaRPr lang="hr-HR" sz="1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endParaRPr lang="hr-HR" sz="1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endParaRPr lang="hr-HR" sz="1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hr-HR" sz="1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a:t>
            </a:r>
            <a:endParaRPr lang="en-US" sz="1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38919" name="Picture 7" descr="C:\Users\Marin\Documents\SANDRA\KALENDAR GODIŠNJICA\DAN ZAŠTITE PRIRODE - 22.5\STAZA KNEŽEVA 2.jpg"/>
          <p:cNvPicPr>
            <a:picLocks noChangeAspect="1" noChangeArrowheads="1"/>
          </p:cNvPicPr>
          <p:nvPr/>
        </p:nvPicPr>
        <p:blipFill>
          <a:blip r:embed="rId2"/>
          <a:srcRect/>
          <a:stretch>
            <a:fillRect/>
          </a:stretch>
        </p:blipFill>
        <p:spPr bwMode="auto">
          <a:xfrm>
            <a:off x="963016" y="0"/>
            <a:ext cx="7180884" cy="4474147"/>
          </a:xfrm>
          <a:prstGeom prst="rect">
            <a:avLst/>
          </a:prstGeom>
          <a:noFill/>
        </p:spPr>
      </p:pic>
      <p:sp>
        <p:nvSpPr>
          <p:cNvPr id="9" name="Rectangle 8"/>
          <p:cNvSpPr/>
          <p:nvPr/>
        </p:nvSpPr>
        <p:spPr>
          <a:xfrm>
            <a:off x="4143372" y="3500437"/>
            <a:ext cx="3006610" cy="523220"/>
          </a:xfrm>
          <a:prstGeom prst="rect">
            <a:avLst/>
          </a:prstGeom>
          <a:noFill/>
        </p:spPr>
        <p:txBody>
          <a:bodyPr wrap="square" lIns="91440" tIns="45720" rIns="91440" bIns="45720">
            <a:spAutoFit/>
          </a:bodyPr>
          <a:lstStyle/>
          <a:p>
            <a:pPr algn="ctr"/>
            <a:r>
              <a:rPr lang="hr-HR"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STAZA KNEŽEVA</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sites.google.com/site/geoparkovi/_/rsrc/1368134445893/kontakt/home/slika.jpg"/>
          <p:cNvPicPr>
            <a:picLocks noChangeAspect="1" noChangeArrowheads="1"/>
          </p:cNvPicPr>
          <p:nvPr/>
        </p:nvPicPr>
        <p:blipFill>
          <a:blip r:embed="rId2"/>
          <a:srcRect/>
          <a:stretch>
            <a:fillRect/>
          </a:stretch>
        </p:blipFill>
        <p:spPr bwMode="auto">
          <a:xfrm>
            <a:off x="164062" y="60458"/>
            <a:ext cx="8765656" cy="5902210"/>
          </a:xfrm>
          <a:prstGeom prst="rect">
            <a:avLst/>
          </a:prstGeom>
          <a:noFill/>
        </p:spPr>
      </p:pic>
      <p:sp>
        <p:nvSpPr>
          <p:cNvPr id="3" name="Rectangle 2"/>
          <p:cNvSpPr/>
          <p:nvPr/>
        </p:nvSpPr>
        <p:spPr>
          <a:xfrm>
            <a:off x="2286000" y="3105835"/>
            <a:ext cx="4572000" cy="3416320"/>
          </a:xfrm>
          <a:prstGeom prst="rect">
            <a:avLst/>
          </a:prstGeom>
        </p:spPr>
        <p:txBody>
          <a:bodyPr>
            <a:spAutoFit/>
          </a:bodyPr>
          <a:lstStyle/>
          <a:p>
            <a:r>
              <a:rPr lang="hr-HR" dirty="0" smtClean="0"/>
              <a:t>I</a:t>
            </a:r>
          </a:p>
          <a:p>
            <a:endParaRPr lang="hr-HR" dirty="0" smtClean="0"/>
          </a:p>
          <a:p>
            <a:endParaRPr lang="hr-HR" dirty="0" smtClean="0"/>
          </a:p>
          <a:p>
            <a:endParaRPr lang="hr-HR" dirty="0" smtClean="0"/>
          </a:p>
          <a:p>
            <a:endParaRPr lang="hr-HR" dirty="0" smtClean="0"/>
          </a:p>
          <a:p>
            <a:endParaRPr lang="hr-HR" dirty="0" smtClean="0"/>
          </a:p>
          <a:p>
            <a:endParaRPr lang="hr-HR" dirty="0" smtClean="0"/>
          </a:p>
          <a:p>
            <a:endParaRPr lang="hr-HR" dirty="0" smtClean="0"/>
          </a:p>
          <a:p>
            <a:endParaRPr lang="hr-HR" dirty="0" smtClean="0"/>
          </a:p>
          <a:p>
            <a:endParaRPr lang="hr-HR" dirty="0" smtClean="0"/>
          </a:p>
          <a:p>
            <a:endParaRPr lang="hr-HR" dirty="0" smtClean="0"/>
          </a:p>
          <a:p>
            <a:r>
              <a:rPr lang="hr-HR" dirty="0" smtClean="0"/>
              <a:t>HRATSKI PARKOVI PRIRODE (WEB STRANICA</a:t>
            </a:r>
            <a:r>
              <a:rPr lang="hr-HR" dirty="0" smtClean="0"/>
              <a:t>)</a:t>
            </a:r>
            <a:endParaRPr lang="hr-H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3500438"/>
            <a:ext cx="8286808" cy="3139321"/>
          </a:xfrm>
          <a:prstGeom prst="rect">
            <a:avLst/>
          </a:prstGeom>
        </p:spPr>
        <p:txBody>
          <a:bodyPr wrap="square">
            <a:spAutoFit/>
          </a:bodyPr>
          <a:lstStyle/>
          <a:p>
            <a:endParaRPr lang="hr-HR" dirty="0" smtClean="0"/>
          </a:p>
          <a:p>
            <a:endParaRPr lang="hr-HR" dirty="0"/>
          </a:p>
          <a:p>
            <a:endParaRPr lang="hr-HR" dirty="0" smtClean="0"/>
          </a:p>
          <a:p>
            <a:endParaRPr lang="hr-HR" dirty="0"/>
          </a:p>
          <a:p>
            <a:r>
              <a:rPr lang="hr-HR" dirty="0" smtClean="0"/>
              <a:t>L</a:t>
            </a:r>
            <a:r>
              <a:rPr lang="vi-VN" dirty="0" smtClean="0"/>
              <a:t>astov</a:t>
            </a:r>
            <a:r>
              <a:rPr lang="hr-HR" dirty="0" smtClean="0"/>
              <a:t>sk</a:t>
            </a:r>
            <a:r>
              <a:rPr lang="vi-VN" dirty="0" smtClean="0"/>
              <a:t>o </a:t>
            </a:r>
            <a:r>
              <a:rPr lang="vi-VN" dirty="0"/>
              <a:t>otočje najmlađi je park prirode u Hrvatskoj. Parkom prirode prolašen je  u rujnu 2006. godine i obuhvaća 44 otoka i otočića (največi je otok Lastovo, najudaljeniji Sušac) ukupne površine 196km</a:t>
            </a:r>
            <a:r>
              <a:rPr lang="vi-VN" baseline="30000" dirty="0"/>
              <a:t>2. </a:t>
            </a:r>
            <a:r>
              <a:rPr lang="vi-VN" dirty="0"/>
              <a:t>Kopneni dio parka prirode Lastovo otočje bogat je biljnim i životinjskim svijetom,a pripada najbogatijem i najraznolikijem područjima u hrvatskom Jadranu.</a:t>
            </a:r>
            <a:r>
              <a:rPr lang="vi-VN" dirty="0" smtClean="0"/>
              <a:t> Za to je otočje karakteristična tradicijska arhitektura i brojna arheološka nalazišta i na kopnu i u moru koje okružuje otočje. </a:t>
            </a:r>
            <a:endParaRPr lang="hr-HR" dirty="0"/>
          </a:p>
        </p:txBody>
      </p:sp>
      <p:pic>
        <p:nvPicPr>
          <p:cNvPr id="21506" name="Picture 2" descr="C:\Users\Marin\Documents\SANDRA\KALENDAR GODIŠNJICA\DAN ZAŠTITE PRIRODE - 22.5\lastovo.jpg"/>
          <p:cNvPicPr>
            <a:picLocks noChangeAspect="1" noChangeArrowheads="1"/>
          </p:cNvPicPr>
          <p:nvPr/>
        </p:nvPicPr>
        <p:blipFill>
          <a:blip r:embed="rId2"/>
          <a:srcRect/>
          <a:stretch>
            <a:fillRect/>
          </a:stretch>
        </p:blipFill>
        <p:spPr bwMode="auto">
          <a:xfrm>
            <a:off x="90489" y="214290"/>
            <a:ext cx="9005885" cy="442915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Content Placeholder 2"/>
          <p:cNvSpPr>
            <a:spLocks noGrp="1"/>
          </p:cNvSpPr>
          <p:nvPr>
            <p:ph idx="1"/>
          </p:nvPr>
        </p:nvSpPr>
        <p:spPr>
          <a:xfrm>
            <a:off x="714348" y="2143117"/>
            <a:ext cx="7972452" cy="3214709"/>
          </a:xfrm>
        </p:spPr>
        <p:txBody>
          <a:bodyPr>
            <a:normAutofit fontScale="25000" lnSpcReduction="20000"/>
          </a:bodyPr>
          <a:lstStyle/>
          <a:p>
            <a:endParaRPr lang="hr-HR" b="1" dirty="0" smtClean="0"/>
          </a:p>
          <a:p>
            <a:endParaRPr lang="hr-HR" b="1" dirty="0"/>
          </a:p>
          <a:p>
            <a:endParaRPr lang="hr-HR" b="1" dirty="0" smtClean="0"/>
          </a:p>
          <a:p>
            <a:endParaRPr lang="hr-HR" b="1" dirty="0"/>
          </a:p>
          <a:p>
            <a:endParaRPr lang="hr-HR" sz="8000" b="1" dirty="0" smtClean="0"/>
          </a:p>
          <a:p>
            <a:endParaRPr lang="hr-HR" sz="8000" b="1" dirty="0"/>
          </a:p>
          <a:p>
            <a:endParaRPr lang="hr-HR" sz="8000" b="1" dirty="0" smtClean="0"/>
          </a:p>
          <a:p>
            <a:endParaRPr lang="hr-HR" sz="8000" b="1" dirty="0"/>
          </a:p>
          <a:p>
            <a:endParaRPr lang="hr-HR" sz="8000" b="1" dirty="0" smtClean="0"/>
          </a:p>
          <a:p>
            <a:pPr>
              <a:buNone/>
            </a:pPr>
            <a:endParaRPr lang="hr-HR" sz="8000" b="1" dirty="0" smtClean="0"/>
          </a:p>
          <a:p>
            <a:pPr>
              <a:buNone/>
            </a:pPr>
            <a:endParaRPr lang="hr-HR" sz="8000" b="1" dirty="0" smtClean="0"/>
          </a:p>
          <a:p>
            <a:pPr>
              <a:buNone/>
            </a:pPr>
            <a:r>
              <a:rPr lang="hr-HR" sz="8000" b="1" dirty="0" smtClean="0"/>
              <a:t>Godina </a:t>
            </a:r>
            <a:r>
              <a:rPr lang="hr-HR" sz="8000" b="1" dirty="0" smtClean="0"/>
              <a:t>osnivanja</a:t>
            </a:r>
            <a:r>
              <a:rPr lang="hr-HR" sz="8000" dirty="0" smtClean="0"/>
              <a:t> : 1981. </a:t>
            </a:r>
          </a:p>
          <a:p>
            <a:pPr>
              <a:buNone/>
            </a:pPr>
            <a:r>
              <a:rPr lang="hr-HR" sz="8000" b="1" dirty="0" smtClean="0"/>
              <a:t>Površina</a:t>
            </a:r>
            <a:r>
              <a:rPr lang="hr-HR" sz="8000" dirty="0" smtClean="0"/>
              <a:t>: 196 km</a:t>
            </a:r>
            <a:r>
              <a:rPr lang="hr-HR" sz="8000" baseline="30000" dirty="0" smtClean="0"/>
              <a:t>2</a:t>
            </a:r>
            <a:r>
              <a:rPr lang="hr-HR" sz="8000" dirty="0" smtClean="0"/>
              <a:t> </a:t>
            </a:r>
          </a:p>
          <a:p>
            <a:pPr>
              <a:buNone/>
            </a:pPr>
            <a:r>
              <a:rPr lang="hr-HR" sz="8000" b="1" dirty="0"/>
              <a:t>Gradovi</a:t>
            </a:r>
            <a:r>
              <a:rPr lang="hr-HR" sz="8000" dirty="0"/>
              <a:t>: Makarska i </a:t>
            </a:r>
            <a:r>
              <a:rPr lang="hr-HR" sz="8000" dirty="0" smtClean="0"/>
              <a:t>Vrgorac</a:t>
            </a:r>
          </a:p>
          <a:p>
            <a:pPr>
              <a:buNone/>
            </a:pPr>
            <a:r>
              <a:rPr lang="hr-HR" sz="8000" b="1" dirty="0" smtClean="0"/>
              <a:t>Županija</a:t>
            </a:r>
            <a:r>
              <a:rPr lang="hr-HR" sz="8000" dirty="0"/>
              <a:t>: </a:t>
            </a:r>
            <a:r>
              <a:rPr lang="hr-HR" sz="8000" dirty="0" smtClean="0"/>
              <a:t>Splitsko-dalmatinska županija</a:t>
            </a:r>
          </a:p>
          <a:p>
            <a:pPr>
              <a:buNone/>
            </a:pPr>
            <a:r>
              <a:rPr lang="hr-HR" sz="8000" b="1" dirty="0"/>
              <a:t>Najveći vrh</a:t>
            </a:r>
            <a:r>
              <a:rPr lang="hr-HR" sz="8000" dirty="0"/>
              <a:t>: Sveti Jure, 1762 m  </a:t>
            </a:r>
            <a:endParaRPr lang="hr-HR" sz="8000" dirty="0" smtClean="0"/>
          </a:p>
          <a:p>
            <a:pPr>
              <a:buNone/>
            </a:pPr>
            <a:r>
              <a:rPr lang="hr-HR" sz="8000" b="1" dirty="0" smtClean="0"/>
              <a:t>Najdublja </a:t>
            </a:r>
            <a:r>
              <a:rPr lang="hr-HR" sz="8000" b="1" dirty="0"/>
              <a:t>jama</a:t>
            </a:r>
            <a:r>
              <a:rPr lang="hr-HR" sz="8000" dirty="0"/>
              <a:t>: Amfora (-</a:t>
            </a:r>
            <a:r>
              <a:rPr lang="hr-HR" sz="8000" dirty="0" smtClean="0"/>
              <a:t>788m)</a:t>
            </a:r>
          </a:p>
          <a:p>
            <a:pPr>
              <a:buNone/>
            </a:pPr>
            <a:r>
              <a:rPr lang="hr-HR" sz="8000" dirty="0" smtClean="0"/>
              <a:t/>
            </a:r>
            <a:br>
              <a:rPr lang="hr-HR" sz="8000" dirty="0" smtClean="0"/>
            </a:br>
            <a:r>
              <a:rPr lang="hr-HR" sz="8000" dirty="0" smtClean="0"/>
              <a:t>                                     </a:t>
            </a:r>
          </a:p>
          <a:p>
            <a:endParaRPr lang="hr-HR" dirty="0"/>
          </a:p>
          <a:p>
            <a:endParaRPr lang="hr-HR" dirty="0"/>
          </a:p>
          <a:p>
            <a:endParaRPr lang="hr-HR" dirty="0" smtClean="0"/>
          </a:p>
          <a:p>
            <a:endParaRPr lang="hr-HR" dirty="0"/>
          </a:p>
          <a:p>
            <a:r>
              <a:rPr lang="hr-HR" dirty="0" smtClean="0"/>
              <a:t>Biokovo </a:t>
            </a:r>
            <a:r>
              <a:rPr lang="hr-HR" dirty="0"/>
              <a:t>je planina s korijenom u moru, a "čelom" u munjama. Jedinstvena cijelina,ljepota očuvanih krajobraza s čudesnim krškim fenomenima te  iznimna biološka razlikost bili su presudni za proglašenja Parka prirode Biokovo 1981. godine.</a:t>
            </a:r>
            <a:endParaRPr lang="hr-HR" dirty="0" smtClean="0"/>
          </a:p>
          <a:p>
            <a:r>
              <a:rPr lang="hr-HR" dirty="0"/>
              <a:t>Park obuhvaća središni planinski masiv Biokova, od prevoja Dubci kod Brela do prevoja Staza iznad Gornjih Igrana, dužine 25 i širine 7 km. To znači da je Biokovo veoma uska planina. Za Biokovo se može reći da je, po svojim prirodnim karakteritikama, jedinstvena u našem Dinarskom planinskom lancu. Velike vodene bujice s Biokova nosile su sa sobom i velike količine kamenog materijala, koje je more na obalama dalje oblikovalo u lijepe i privlačne plaže. Najviši vrh je Sv. Jure. S njega, kao i s drugih vrhova, pruža se lijep pogled na Makarsko primorje. Vegetacija Biokova je zanimljiva jer na različitim visinama prevladava različita vegetacija. Biokovo je tipičan primjer golog krasa jer na planini prevladava goli kamen, samo s malenim površinama pod šumom. Na pojasu uz more Biokovo djeluje pitomije.</a:t>
            </a:r>
            <a:br>
              <a:rPr lang="hr-HR" dirty="0"/>
            </a:br>
            <a:endParaRPr lang="hr-HR" dirty="0"/>
          </a:p>
          <a:p>
            <a:r>
              <a:rPr lang="hr-HR" dirty="0"/>
              <a:t/>
            </a:r>
            <a:br>
              <a:rPr lang="hr-HR" dirty="0"/>
            </a:br>
            <a:endParaRPr lang="hr-HR" dirty="0" smtClean="0"/>
          </a:p>
          <a:p>
            <a:r>
              <a:rPr lang="hr-HR" dirty="0"/>
              <a:t/>
            </a:r>
            <a:br>
              <a:rPr lang="hr-HR" dirty="0"/>
            </a:br>
            <a:endParaRPr lang="hr-HR" dirty="0" smtClean="0"/>
          </a:p>
          <a:p>
            <a:endParaRPr lang="hr-HR" dirty="0"/>
          </a:p>
        </p:txBody>
      </p:sp>
      <p:pic>
        <p:nvPicPr>
          <p:cNvPr id="19458" name="Picture 2" descr="C:\Users\Marin\Documents\SANDRA\KALENDAR GODIŠNJICA\DAN ZAŠTITE PRIRODE - 22.5\BOKO LITICA ŠAF.jpg"/>
          <p:cNvPicPr>
            <a:picLocks noChangeAspect="1" noChangeArrowheads="1"/>
          </p:cNvPicPr>
          <p:nvPr/>
        </p:nvPicPr>
        <p:blipFill>
          <a:blip r:embed="rId3"/>
          <a:srcRect/>
          <a:stretch>
            <a:fillRect/>
          </a:stretch>
        </p:blipFill>
        <p:spPr bwMode="auto">
          <a:xfrm>
            <a:off x="0" y="0"/>
            <a:ext cx="9144000" cy="4717408"/>
          </a:xfrm>
          <a:prstGeom prst="rect">
            <a:avLst/>
          </a:prstGeom>
          <a:noFill/>
        </p:spPr>
      </p:pic>
      <p:sp>
        <p:nvSpPr>
          <p:cNvPr id="8" name="Rectangle 7"/>
          <p:cNvSpPr/>
          <p:nvPr/>
        </p:nvSpPr>
        <p:spPr>
          <a:xfrm>
            <a:off x="785786" y="285728"/>
            <a:ext cx="3540521" cy="923330"/>
          </a:xfrm>
          <a:prstGeom prst="rect">
            <a:avLst/>
          </a:prstGeom>
          <a:noFill/>
        </p:spPr>
        <p:txBody>
          <a:bodyPr wrap="none" lIns="91440" tIns="45720" rIns="91440" bIns="45720">
            <a:spAutoFit/>
          </a:bodyPr>
          <a:lstStyle/>
          <a:p>
            <a:pPr algn="ctr"/>
            <a:r>
              <a:rPr lang="hr-HR"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PP </a:t>
            </a:r>
            <a:r>
              <a:rPr lang="hr-HR"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Biokovo </a:t>
            </a:r>
            <a:endParaRPr lang="hr-H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46" y="0"/>
            <a:ext cx="9572692" cy="2357430"/>
          </a:xfrm>
        </p:spPr>
        <p:txBody>
          <a:bodyPr>
            <a:normAutofit/>
          </a:bodyPr>
          <a:lstStyle/>
          <a:p>
            <a:r>
              <a:rPr lang="hr-HR" sz="2400" dirty="0" smtClean="0"/>
              <a:t>Biokovo je planina s korijenom u moru, a "čelom" u munjama. Jedinstvena cijelina,ljepota očuvanih krajobraza s čudesnim krškim fenomenima te  iznimna biološka razlikost bili su presudni za proglašenja Parka prirode Biokovo 1981. godine.</a:t>
            </a:r>
            <a:endParaRPr lang="hr-HR" sz="2400" dirty="0"/>
          </a:p>
        </p:txBody>
      </p:sp>
      <p:pic>
        <p:nvPicPr>
          <p:cNvPr id="3074" name="Picture 2" descr="C:\Users\Marin\Documents\SANDRA\KALENDAR GODIŠNJICA\DAN ZAŠTITE PRIRODE - 22.5\BIOKOVO 7.jpg"/>
          <p:cNvPicPr>
            <a:picLocks noChangeAspect="1" noChangeArrowheads="1"/>
          </p:cNvPicPr>
          <p:nvPr/>
        </p:nvPicPr>
        <p:blipFill>
          <a:blip r:embed="rId2"/>
          <a:srcRect/>
          <a:stretch>
            <a:fillRect/>
          </a:stretch>
        </p:blipFill>
        <p:spPr bwMode="auto">
          <a:xfrm>
            <a:off x="1000099" y="1906110"/>
            <a:ext cx="6490505" cy="5268763"/>
          </a:xfrm>
          <a:prstGeom prst="rect">
            <a:avLst/>
          </a:prstGeom>
          <a:noFill/>
        </p:spPr>
      </p:pic>
      <p:sp>
        <p:nvSpPr>
          <p:cNvPr id="5" name="Content Placeholder 4"/>
          <p:cNvSpPr>
            <a:spLocks noGrp="1"/>
          </p:cNvSpPr>
          <p:nvPr>
            <p:ph idx="1"/>
          </p:nvPr>
        </p:nvSpPr>
        <p:spPr>
          <a:xfrm>
            <a:off x="-857288" y="3286124"/>
            <a:ext cx="6072230" cy="2840039"/>
          </a:xfrm>
        </p:spPr>
        <p:txBody>
          <a:bodyPr/>
          <a:lstStyle/>
          <a:p>
            <a:endParaRPr lang="hr-H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85720" y="3643314"/>
          <a:ext cx="8858280" cy="3738562"/>
        </p:xfrm>
        <a:graphic>
          <a:graphicData uri="http://schemas.openxmlformats.org/drawingml/2006/table">
            <a:tbl>
              <a:tblPr/>
              <a:tblGrid>
                <a:gridCol w="8858280"/>
              </a:tblGrid>
              <a:tr h="3738562">
                <a:tc>
                  <a:txBody>
                    <a:bodyPr/>
                    <a:lstStyle/>
                    <a:p>
                      <a:pPr rtl="0"/>
                      <a:endParaRPr lang="hr-HR" b="1" dirty="0" smtClean="0"/>
                    </a:p>
                    <a:p>
                      <a:pPr rtl="0"/>
                      <a:endParaRPr lang="hr-HR" b="1" dirty="0" smtClean="0"/>
                    </a:p>
                    <a:p>
                      <a:pPr rtl="0"/>
                      <a:endParaRPr lang="hr-HR" b="1" dirty="0" smtClean="0"/>
                    </a:p>
                    <a:p>
                      <a:pPr rtl="0"/>
                      <a:endParaRPr lang="hr-HR" b="1" dirty="0" smtClean="0"/>
                    </a:p>
                    <a:p>
                      <a:pPr rtl="0"/>
                      <a:r>
                        <a:rPr lang="hr-HR" b="1" dirty="0" smtClean="0"/>
                        <a:t>Godina </a:t>
                      </a:r>
                      <a:r>
                        <a:rPr lang="hr-HR" b="1" dirty="0"/>
                        <a:t>osnivanja </a:t>
                      </a:r>
                      <a:r>
                        <a:rPr lang="hr-HR" dirty="0"/>
                        <a:t>: 1967.</a:t>
                      </a:r>
                      <a:br>
                        <a:rPr lang="hr-HR" dirty="0"/>
                      </a:br>
                      <a:r>
                        <a:rPr lang="hr-HR" b="1" dirty="0"/>
                        <a:t>Površina</a:t>
                      </a:r>
                      <a:r>
                        <a:rPr lang="hr-HR" dirty="0"/>
                        <a:t>:  72 km</a:t>
                      </a:r>
                      <a:r>
                        <a:rPr lang="hr-HR" baseline="30000" dirty="0"/>
                        <a:t>2</a:t>
                      </a:r>
                      <a:endParaRPr lang="hr-HR" dirty="0"/>
                    </a:p>
                    <a:p>
                      <a:pPr rtl="0"/>
                      <a:r>
                        <a:rPr lang="hr-HR" b="1" dirty="0" smtClean="0"/>
                        <a:t>Gradovi</a:t>
                      </a:r>
                      <a:r>
                        <a:rPr lang="hr-HR" dirty="0"/>
                        <a:t>: Osijek</a:t>
                      </a:r>
                    </a:p>
                    <a:p>
                      <a:pPr rtl="0"/>
                      <a:r>
                        <a:rPr lang="hr-HR" b="1" dirty="0" smtClean="0"/>
                        <a:t>Broj </a:t>
                      </a:r>
                      <a:r>
                        <a:rPr lang="hr-HR" b="1" dirty="0"/>
                        <a:t>posjetitelja</a:t>
                      </a:r>
                      <a:r>
                        <a:rPr lang="hr-HR" dirty="0"/>
                        <a:t>: preko 40 000 posjetitelja</a:t>
                      </a:r>
                    </a:p>
                    <a:p>
                      <a:pPr rtl="0"/>
                      <a:r>
                        <a:rPr lang="hr-HR" sz="2000" b="1" dirty="0" smtClean="0"/>
                        <a:t>Županija</a:t>
                      </a:r>
                      <a:r>
                        <a:rPr lang="hr-HR" sz="2000" dirty="0"/>
                        <a:t>:</a:t>
                      </a:r>
                      <a:r>
                        <a:rPr lang="hr-HR" sz="2000" dirty="0">
                          <a:solidFill>
                            <a:srgbClr val="000000"/>
                          </a:solidFill>
                        </a:rPr>
                        <a:t> </a:t>
                      </a:r>
                      <a:r>
                        <a:rPr lang="hr-HR" sz="2000" dirty="0"/>
                        <a:t>Osječko-baranjska županija</a:t>
                      </a:r>
                    </a:p>
                  </a:txBody>
                  <a:tcPr anchor="ctr">
                    <a:lnL>
                      <a:noFill/>
                    </a:lnL>
                    <a:lnR>
                      <a:noFill/>
                    </a:lnR>
                    <a:lnT>
                      <a:noFill/>
                    </a:lnT>
                    <a:lnB>
                      <a:noFill/>
                    </a:lnB>
                  </a:tcPr>
                </a:tc>
              </a:tr>
            </a:tbl>
          </a:graphicData>
        </a:graphic>
      </p:graphicFrame>
      <p:sp>
        <p:nvSpPr>
          <p:cNvPr id="4099" name="Rectangle 3"/>
          <p:cNvSpPr>
            <a:spLocks noChangeArrowheads="1"/>
          </p:cNvSpPr>
          <p:nvPr/>
        </p:nvSpPr>
        <p:spPr bwMode="auto">
          <a:xfrm>
            <a:off x="0" y="0"/>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r-Latn-C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8" name="Picture 4" descr="Izlet u veličanstveni Kopački rit - ePodravina.hr"/>
          <p:cNvPicPr>
            <a:picLocks noChangeAspect="1" noChangeArrowheads="1"/>
          </p:cNvPicPr>
          <p:nvPr/>
        </p:nvPicPr>
        <p:blipFill>
          <a:blip r:embed="rId2"/>
          <a:srcRect/>
          <a:stretch>
            <a:fillRect/>
          </a:stretch>
        </p:blipFill>
        <p:spPr bwMode="auto">
          <a:xfrm>
            <a:off x="0" y="0"/>
            <a:ext cx="9143999" cy="5357826"/>
          </a:xfrm>
          <a:prstGeom prst="rect">
            <a:avLst/>
          </a:prstGeom>
          <a:noFill/>
        </p:spPr>
      </p:pic>
      <p:sp>
        <p:nvSpPr>
          <p:cNvPr id="8" name="Rectangle 7"/>
          <p:cNvSpPr/>
          <p:nvPr/>
        </p:nvSpPr>
        <p:spPr>
          <a:xfrm>
            <a:off x="2500298" y="500042"/>
            <a:ext cx="4857784" cy="4247317"/>
          </a:xfrm>
          <a:prstGeom prst="rect">
            <a:avLst/>
          </a:prstGeom>
          <a:noFill/>
        </p:spPr>
        <p:txBody>
          <a:bodyPr wrap="square" lIns="91440" tIns="45720" rIns="91440" bIns="45720">
            <a:spAutoFit/>
          </a:bodyPr>
          <a:lstStyle/>
          <a:p>
            <a:pPr algn="ctr"/>
            <a:endParaRPr lang="hr-H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endParaRPr lang="hr-H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hr-H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endParaRPr lang="hr-H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hr-H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PP Kopački rit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0" y="0"/>
            <a:ext cx="9144000" cy="2015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0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Na kranjem istoku Hrvatske, između Dunava i Drave nalazi se jako zanimljivo podučje Parka prirode Kopački rit.</a:t>
            </a:r>
            <a:r>
              <a:rPr kumimoji="0" lang="hr-HR"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hr-HR" sz="10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Kopački rit je jako dinamičan i razgranat hidrolo</a:t>
            </a:r>
            <a:r>
              <a:rPr kumimoji="0" lang="hr-HR"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š</a:t>
            </a:r>
            <a:r>
              <a:rPr kumimoji="0" lang="hr-HR" sz="10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ki sustav, koji se sastoji od močvarnih jezera i vodenh kanala između tih jezera. Od močvarnih jezera posebno su važna dva:</a:t>
            </a:r>
            <a:r>
              <a:rPr kumimoji="0" lang="hr-HR" sz="1000" b="0"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Kopačko</a:t>
            </a:r>
            <a:r>
              <a:rPr kumimoji="0" lang="hr-HR"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hr-HR" sz="10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i</a:t>
            </a:r>
            <a:r>
              <a:rPr kumimoji="0" lang="hr-HR"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hr-HR" sz="1000" b="0"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Sakada</a:t>
            </a:r>
            <a:r>
              <a:rPr kumimoji="0" lang="hr-HR" sz="1000" b="0" i="1" u="none" strike="noStrike" cap="none" normalizeH="0" baseline="0" dirty="0" smtClean="0">
                <a:ln>
                  <a:noFill/>
                </a:ln>
                <a:solidFill>
                  <a:srgbClr val="000000"/>
                </a:solidFill>
                <a:effectLst/>
                <a:latin typeface="Calibri"/>
                <a:ea typeface="Times New Roman" pitchFamily="18" charset="0"/>
                <a:cs typeface="Times New Roman" pitchFamily="18" charset="0"/>
              </a:rPr>
              <a:t>š</a:t>
            </a:r>
            <a:r>
              <a:rPr kumimoji="0" lang="hr-HR" sz="1000" b="0"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ko,</a:t>
            </a:r>
            <a:endParaRPr kumimoji="0" lang="hr-H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0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 od kanala</a:t>
            </a:r>
            <a:r>
              <a:rPr kumimoji="0" lang="hr-HR"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hr-HR" sz="1000" b="0"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Sunčani</a:t>
            </a:r>
            <a:r>
              <a:rPr kumimoji="0" lang="hr-HR" sz="1000" b="0" i="1"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hr-HR" sz="10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i</a:t>
            </a:r>
            <a:r>
              <a:rPr kumimoji="0" lang="hr-HR"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hr-HR" sz="1000" b="0"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Hulovski. Za</a:t>
            </a:r>
            <a:r>
              <a:rPr kumimoji="0" lang="hr-HR" sz="1000" b="0" i="1"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hr-HR" sz="10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svaku močvaru važna je rodovtost dotoka vode da bi močvara mogla funkcionirati. Jer dovoljno vode u močvari omogućuje razvoj mnogih</a:t>
            </a:r>
            <a:r>
              <a:rPr kumimoji="0" lang="hr-HR"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hr-HR" sz="10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biljaka i životinja. </a:t>
            </a:r>
            <a:r>
              <a:rPr kumimoji="0" lang="hr-HR"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hr-HR" sz="10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Biljni svijet Kopačkog rita u najvećoj mjeri uvjetuju poplavne vode.</a:t>
            </a:r>
            <a:r>
              <a:rPr kumimoji="0" lang="hr-HR"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hr-HR" sz="10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Zabilježeno je oko 280 vrsta ptica.</a:t>
            </a:r>
            <a:r>
              <a:rPr kumimoji="0" lang="hr-HR"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hr-HR" sz="10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zanimljivo područje-</a:t>
            </a:r>
            <a:r>
              <a:rPr kumimoji="0" lang="hr-HR"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hr-HR" sz="10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Kopački rit. Park prirode Kopački rit spada u močvarna područja koja su veoma važna ne samo</a:t>
            </a:r>
            <a:r>
              <a:rPr kumimoji="0" lang="hr-HR"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hr-HR" sz="10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za Hrvatsku, nego i za Europu, a u određenom smislu imaju veliku vrijednost i u svjetskim razmjerima.</a:t>
            </a:r>
            <a:r>
              <a:rPr kumimoji="0" lang="hr-HR"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hr-HR" sz="10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To je jedno od rijetkih močvarnih područja koje je jo</a:t>
            </a:r>
            <a:r>
              <a:rPr kumimoji="0" lang="hr-HR"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š</a:t>
            </a:r>
            <a:r>
              <a:rPr kumimoji="0" lang="hr-HR" sz="10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preostalo na na</a:t>
            </a:r>
            <a:r>
              <a:rPr kumimoji="0" lang="hr-HR"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š</a:t>
            </a:r>
            <a:r>
              <a:rPr kumimoji="0" lang="hr-HR" sz="10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oj Zemlji.</a:t>
            </a:r>
            <a:r>
              <a:rPr kumimoji="0" lang="hr-HR"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hr-HR" sz="10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Stoga je značenje Kopačkog rita jo</a:t>
            </a:r>
            <a:r>
              <a:rPr kumimoji="0" lang="hr-HR"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š</a:t>
            </a:r>
            <a:r>
              <a:rPr kumimoji="0" lang="hr-HR" sz="10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i veće, ako se promatra te činenice.</a:t>
            </a:r>
            <a:r>
              <a:rPr kumimoji="0" lang="hr-HR"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hr-HR" sz="1000" dirty="0">
              <a:solidFill>
                <a:srgbClr val="000000"/>
              </a:solidFill>
              <a:latin typeface="Calibri"/>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hr-H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463" name="Picture 7" descr="Kopački rit - poplavno područje Dunava i Drave - Priroda Hrvatske"/>
          <p:cNvPicPr>
            <a:picLocks noChangeAspect="1" noChangeArrowheads="1"/>
          </p:cNvPicPr>
          <p:nvPr/>
        </p:nvPicPr>
        <p:blipFill>
          <a:blip r:embed="rId2"/>
          <a:srcRect/>
          <a:stretch>
            <a:fillRect/>
          </a:stretch>
        </p:blipFill>
        <p:spPr bwMode="auto">
          <a:xfrm>
            <a:off x="500034" y="1500174"/>
            <a:ext cx="7465069" cy="497409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1802" y="4214818"/>
            <a:ext cx="6240502" cy="2585323"/>
          </a:xfrm>
          <a:prstGeom prst="rect">
            <a:avLst/>
          </a:prstGeom>
        </p:spPr>
        <p:txBody>
          <a:bodyPr wrap="square">
            <a:spAutoFit/>
          </a:bodyPr>
          <a:lstStyle/>
          <a:p>
            <a:endParaRPr lang="hr-HR" b="1" dirty="0"/>
          </a:p>
          <a:p>
            <a:endParaRPr lang="hr-HR" b="1" dirty="0" smtClean="0"/>
          </a:p>
          <a:p>
            <a:endParaRPr lang="hr-HR" b="1" dirty="0" smtClean="0"/>
          </a:p>
          <a:p>
            <a:r>
              <a:rPr lang="vi-VN" b="1" dirty="0" smtClean="0"/>
              <a:t>Godina </a:t>
            </a:r>
            <a:r>
              <a:rPr lang="vi-VN" b="1" dirty="0" smtClean="0"/>
              <a:t>osnivanja</a:t>
            </a:r>
            <a:r>
              <a:rPr lang="vi-VN" dirty="0" smtClean="0"/>
              <a:t>: 6.ožujka 1990.</a:t>
            </a:r>
            <a:br>
              <a:rPr lang="vi-VN" dirty="0" smtClean="0"/>
            </a:br>
            <a:r>
              <a:rPr lang="vi-VN" b="1" dirty="0" smtClean="0"/>
              <a:t>Položaj</a:t>
            </a:r>
            <a:r>
              <a:rPr lang="vi-VN" dirty="0" smtClean="0"/>
              <a:t>:  između Siska i Nove gradiške</a:t>
            </a:r>
          </a:p>
          <a:p>
            <a:r>
              <a:rPr lang="vi-VN" b="1" dirty="0" smtClean="0"/>
              <a:t>Površina</a:t>
            </a:r>
            <a:r>
              <a:rPr lang="vi-VN" dirty="0" smtClean="0"/>
              <a:t>: 506 50 ha</a:t>
            </a:r>
          </a:p>
          <a:p>
            <a:r>
              <a:rPr lang="vi-VN" b="1" dirty="0" smtClean="0"/>
              <a:t>Županija</a:t>
            </a:r>
            <a:r>
              <a:rPr lang="vi-VN" dirty="0" smtClean="0"/>
              <a:t>: Sisačko-moslavačka županija</a:t>
            </a:r>
          </a:p>
          <a:p>
            <a:r>
              <a:rPr lang="vi-VN" b="1" dirty="0" smtClean="0"/>
              <a:t>Broj polja</a:t>
            </a:r>
            <a:r>
              <a:rPr lang="vi-VN" dirty="0" smtClean="0"/>
              <a:t>: 3 (Lonjsko, Mokro, Poganovo)                  </a:t>
            </a:r>
          </a:p>
          <a:p>
            <a:endParaRPr lang="hr-HR" b="1" dirty="0"/>
          </a:p>
        </p:txBody>
      </p:sp>
      <p:pic>
        <p:nvPicPr>
          <p:cNvPr id="22530" name="Picture 2" descr="C:\Users\Marin\Documents\SANDRA\KALENDAR GODIŠNJICA\DAN ZAŠTITE PRIRODE - 22.5\lonjsko polje.jpg"/>
          <p:cNvPicPr>
            <a:picLocks noChangeAspect="1" noChangeArrowheads="1"/>
          </p:cNvPicPr>
          <p:nvPr/>
        </p:nvPicPr>
        <p:blipFill>
          <a:blip r:embed="rId2"/>
          <a:srcRect/>
          <a:stretch>
            <a:fillRect/>
          </a:stretch>
        </p:blipFill>
        <p:spPr bwMode="auto">
          <a:xfrm>
            <a:off x="-38396" y="78093"/>
            <a:ext cx="9182396" cy="4922543"/>
          </a:xfrm>
          <a:prstGeom prst="rect">
            <a:avLst/>
          </a:prstGeom>
          <a:noFill/>
        </p:spPr>
      </p:pic>
      <p:sp>
        <p:nvSpPr>
          <p:cNvPr id="4" name="Rectangle 3"/>
          <p:cNvSpPr/>
          <p:nvPr/>
        </p:nvSpPr>
        <p:spPr>
          <a:xfrm>
            <a:off x="3071802" y="428604"/>
            <a:ext cx="5500726" cy="923330"/>
          </a:xfrm>
          <a:prstGeom prst="rect">
            <a:avLst/>
          </a:prstGeom>
          <a:noFill/>
        </p:spPr>
        <p:txBody>
          <a:bodyPr wrap="square" lIns="91440" tIns="45720" rIns="91440" bIns="45720">
            <a:spAutoFit/>
          </a:bodyPr>
          <a:lstStyle/>
          <a:p>
            <a:pPr algn="ctr"/>
            <a:r>
              <a:rPr lang="hr-H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PP </a:t>
            </a:r>
            <a:r>
              <a:rPr lang="hr-H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Lonjsko polje</a:t>
            </a:r>
            <a:endParaRPr lang="hr-H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3000371"/>
            <a:ext cx="9001156" cy="3970318"/>
          </a:xfrm>
          <a:prstGeom prst="rect">
            <a:avLst/>
          </a:prstGeom>
        </p:spPr>
        <p:txBody>
          <a:bodyPr wrap="square">
            <a:spAutoFit/>
          </a:bodyPr>
          <a:lstStyle/>
          <a:p>
            <a:r>
              <a:rPr lang="vi-VN" dirty="0" smtClean="0"/>
              <a:t>Park prirode Lonjsko polje prostire se uz rijeku Savu, između Siska i Jasenovca.Park prirode obuhvaća Lonjsko, Mokro i Poganovo polje. Posebna vrijednost parka prirode Lonjsko polje temelji se na poplavama koje se redovito odvijaju, na velikoj površini na kojoj se park prostire. Poplave u Parku prirode važne su zbog toga, jer se na taj način omogućuje nesmetan razvoj posebne vegetacije, a time se i održava bogata fauna. Velika površina važna je zbog toga jer je u tom slučaju i raznolikost staništa velika, što omogućava održanje i razvoj velikog broja raznih životinjskih vrsta. Park prirode je močvarno područje. Važno je jer već dugim nizom godina u Europi nestaju močvarna područja. Močvare su prije predstavljale siromaštvo, tako da su ih isušivali i pravili obradive površine. Hrvatska je jedinstena jer ona ima dva močvarna područja ( Lonjsko polje i Kopački rit). U vegetacijskom pogledu najveće bogastvo i vrijednost Lonjskog polja predstavljaju šume, koje se nalaze na 60%  Lonjskog polja. Park prirode Lonjsko polje poznat je po koloniji bijelih roda, tu je i mjesto Čigoč, poznato kao europsko selo roda.</a:t>
            </a:r>
            <a:endParaRPr lang="hr-HR" dirty="0"/>
          </a:p>
        </p:txBody>
      </p:sp>
      <p:pic>
        <p:nvPicPr>
          <p:cNvPr id="13313" name="Picture 1" descr="C:\Users\Marin\Documents\SANDRA\KALENDAR GODIŠNJICA\DAN ZAŠTITE PRIRODE - 22.5\LONJSKO.jpg"/>
          <p:cNvPicPr>
            <a:picLocks noChangeAspect="1" noChangeArrowheads="1"/>
          </p:cNvPicPr>
          <p:nvPr/>
        </p:nvPicPr>
        <p:blipFill>
          <a:blip r:embed="rId2"/>
          <a:srcRect/>
          <a:stretch>
            <a:fillRect/>
          </a:stretch>
        </p:blipFill>
        <p:spPr bwMode="auto">
          <a:xfrm>
            <a:off x="642910" y="-28903"/>
            <a:ext cx="7286676" cy="310071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TotalTime>
  <Words>384</Words>
  <Application>Microsoft Office PowerPoint</Application>
  <PresentationFormat>On-screen Show (4:3)</PresentationFormat>
  <Paragraphs>181</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Biokovo je planina s korijenom u moru, a "čelom" u munjama. Jedinstvena cijelina,ljepota očuvanih krajobraza s čudesnim krškim fenomenima te  iznimna biološka razlikost bili su presudni za proglašenja Parka prirode Biokovo 1981. godine.</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Marin</dc:creator>
  <cp:lastModifiedBy>Marin</cp:lastModifiedBy>
  <cp:revision>39</cp:revision>
  <dcterms:created xsi:type="dcterms:W3CDTF">2020-05-21T08:16:37Z</dcterms:created>
  <dcterms:modified xsi:type="dcterms:W3CDTF">2020-05-21T18:25:26Z</dcterms:modified>
</cp:coreProperties>
</file>