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91" d="100"/>
          <a:sy n="91" d="100"/>
        </p:scale>
        <p:origin x="-48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62D876C9-2E05-44F9-AADA-E15563512CEA}"/>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endParaRPr lang="en-US"/>
          </a:p>
        </p:txBody>
      </p:sp>
      <p:sp>
        <p:nvSpPr>
          <p:cNvPr id="3" name="Podnaslov 2">
            <a:extLst>
              <a:ext uri="{FF2B5EF4-FFF2-40B4-BE49-F238E27FC236}">
                <a16:creationId xmlns="" xmlns:a16="http://schemas.microsoft.com/office/drawing/2014/main" id="{A685C876-7409-4550-A644-174626571D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a:p>
        </p:txBody>
      </p:sp>
      <p:sp>
        <p:nvSpPr>
          <p:cNvPr id="4" name="Rezervirano mjesto datuma 3">
            <a:extLst>
              <a:ext uri="{FF2B5EF4-FFF2-40B4-BE49-F238E27FC236}">
                <a16:creationId xmlns="" xmlns:a16="http://schemas.microsoft.com/office/drawing/2014/main" id="{1DC7ED8D-F37D-40DF-BA05-30729D7A02F1}"/>
              </a:ext>
            </a:extLst>
          </p:cNvPr>
          <p:cNvSpPr>
            <a:spLocks noGrp="1"/>
          </p:cNvSpPr>
          <p:nvPr>
            <p:ph type="dt" sz="half" idx="10"/>
          </p:nvPr>
        </p:nvSpPr>
        <p:spPr/>
        <p:txBody>
          <a:bodyPr/>
          <a:lstStyle/>
          <a:p>
            <a:fld id="{7335B839-3192-41C7-AD75-927AF3F31D58}" type="datetimeFigureOut">
              <a:rPr lang="en-US" smtClean="0"/>
              <a:pPr/>
              <a:t>5/21/2020</a:t>
            </a:fld>
            <a:endParaRPr lang="en-US"/>
          </a:p>
        </p:txBody>
      </p:sp>
      <p:sp>
        <p:nvSpPr>
          <p:cNvPr id="5" name="Rezervirano mjesto podnožja 4">
            <a:extLst>
              <a:ext uri="{FF2B5EF4-FFF2-40B4-BE49-F238E27FC236}">
                <a16:creationId xmlns="" xmlns:a16="http://schemas.microsoft.com/office/drawing/2014/main" id="{AB93CE33-FEB4-4A1A-8F9C-A7A53BF5F3E4}"/>
              </a:ext>
            </a:extLst>
          </p:cNvPr>
          <p:cNvSpPr>
            <a:spLocks noGrp="1"/>
          </p:cNvSpPr>
          <p:nvPr>
            <p:ph type="ftr" sz="quarter" idx="11"/>
          </p:nvPr>
        </p:nvSpPr>
        <p:spPr/>
        <p:txBody>
          <a:bodyPr/>
          <a:lstStyle/>
          <a:p>
            <a:endParaRPr lang="en-US"/>
          </a:p>
        </p:txBody>
      </p:sp>
      <p:sp>
        <p:nvSpPr>
          <p:cNvPr id="6" name="Rezervirano mjesto broja slajda 5">
            <a:extLst>
              <a:ext uri="{FF2B5EF4-FFF2-40B4-BE49-F238E27FC236}">
                <a16:creationId xmlns="" xmlns:a16="http://schemas.microsoft.com/office/drawing/2014/main" id="{7C4BD0FB-DCC9-45F1-8F82-FBC6EAB1ABB9}"/>
              </a:ext>
            </a:extLst>
          </p:cNvPr>
          <p:cNvSpPr>
            <a:spLocks noGrp="1"/>
          </p:cNvSpPr>
          <p:nvPr>
            <p:ph type="sldNum" sz="quarter" idx="12"/>
          </p:nvPr>
        </p:nvSpPr>
        <p:spPr/>
        <p:txBody>
          <a:bodyPr/>
          <a:lstStyle/>
          <a:p>
            <a:fld id="{51B02973-F0AF-461E-A393-62F290FB45A5}" type="slidenum">
              <a:rPr lang="en-US" smtClean="0"/>
              <a:pPr/>
              <a:t>‹#›</a:t>
            </a:fld>
            <a:endParaRPr lang="en-US"/>
          </a:p>
        </p:txBody>
      </p:sp>
    </p:spTree>
    <p:extLst>
      <p:ext uri="{BB962C8B-B14F-4D97-AF65-F5344CB8AC3E}">
        <p14:creationId xmlns="" xmlns:p14="http://schemas.microsoft.com/office/powerpoint/2010/main" val="2440276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34ACF306-29CE-48F8-8FA8-36CE31FB5B00}"/>
              </a:ext>
            </a:extLst>
          </p:cNvPr>
          <p:cNvSpPr>
            <a:spLocks noGrp="1"/>
          </p:cNvSpPr>
          <p:nvPr>
            <p:ph type="title"/>
          </p:nvPr>
        </p:nvSpPr>
        <p:spPr/>
        <p:txBody>
          <a:bodyPr/>
          <a:lstStyle/>
          <a:p>
            <a:r>
              <a:rPr lang="hr-HR"/>
              <a:t>Kliknite da biste uredili stil naslova matrice</a:t>
            </a:r>
            <a:endParaRPr lang="en-US"/>
          </a:p>
        </p:txBody>
      </p:sp>
      <p:sp>
        <p:nvSpPr>
          <p:cNvPr id="3" name="Rezervirano mjesto okomitog teksta 2">
            <a:extLst>
              <a:ext uri="{FF2B5EF4-FFF2-40B4-BE49-F238E27FC236}">
                <a16:creationId xmlns="" xmlns:a16="http://schemas.microsoft.com/office/drawing/2014/main" id="{7E1B3DD9-1D14-4F41-AF3E-16A32BE9D727}"/>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4" name="Rezervirano mjesto datuma 3">
            <a:extLst>
              <a:ext uri="{FF2B5EF4-FFF2-40B4-BE49-F238E27FC236}">
                <a16:creationId xmlns="" xmlns:a16="http://schemas.microsoft.com/office/drawing/2014/main" id="{76C24D2F-D687-4283-9FD2-ED85AF3AAA3F}"/>
              </a:ext>
            </a:extLst>
          </p:cNvPr>
          <p:cNvSpPr>
            <a:spLocks noGrp="1"/>
          </p:cNvSpPr>
          <p:nvPr>
            <p:ph type="dt" sz="half" idx="10"/>
          </p:nvPr>
        </p:nvSpPr>
        <p:spPr/>
        <p:txBody>
          <a:bodyPr/>
          <a:lstStyle/>
          <a:p>
            <a:fld id="{7335B839-3192-41C7-AD75-927AF3F31D58}" type="datetimeFigureOut">
              <a:rPr lang="en-US" smtClean="0"/>
              <a:pPr/>
              <a:t>5/21/2020</a:t>
            </a:fld>
            <a:endParaRPr lang="en-US"/>
          </a:p>
        </p:txBody>
      </p:sp>
      <p:sp>
        <p:nvSpPr>
          <p:cNvPr id="5" name="Rezervirano mjesto podnožja 4">
            <a:extLst>
              <a:ext uri="{FF2B5EF4-FFF2-40B4-BE49-F238E27FC236}">
                <a16:creationId xmlns="" xmlns:a16="http://schemas.microsoft.com/office/drawing/2014/main" id="{168F1DF9-0122-4FDB-9203-89E0E25690F8}"/>
              </a:ext>
            </a:extLst>
          </p:cNvPr>
          <p:cNvSpPr>
            <a:spLocks noGrp="1"/>
          </p:cNvSpPr>
          <p:nvPr>
            <p:ph type="ftr" sz="quarter" idx="11"/>
          </p:nvPr>
        </p:nvSpPr>
        <p:spPr/>
        <p:txBody>
          <a:bodyPr/>
          <a:lstStyle/>
          <a:p>
            <a:endParaRPr lang="en-US"/>
          </a:p>
        </p:txBody>
      </p:sp>
      <p:sp>
        <p:nvSpPr>
          <p:cNvPr id="6" name="Rezervirano mjesto broja slajda 5">
            <a:extLst>
              <a:ext uri="{FF2B5EF4-FFF2-40B4-BE49-F238E27FC236}">
                <a16:creationId xmlns="" xmlns:a16="http://schemas.microsoft.com/office/drawing/2014/main" id="{B887EAF2-66D8-4DDE-9F0B-C6CB161DBB7C}"/>
              </a:ext>
            </a:extLst>
          </p:cNvPr>
          <p:cNvSpPr>
            <a:spLocks noGrp="1"/>
          </p:cNvSpPr>
          <p:nvPr>
            <p:ph type="sldNum" sz="quarter" idx="12"/>
          </p:nvPr>
        </p:nvSpPr>
        <p:spPr/>
        <p:txBody>
          <a:bodyPr/>
          <a:lstStyle/>
          <a:p>
            <a:fld id="{51B02973-F0AF-461E-A393-62F290FB45A5}" type="slidenum">
              <a:rPr lang="en-US" smtClean="0"/>
              <a:pPr/>
              <a:t>‹#›</a:t>
            </a:fld>
            <a:endParaRPr lang="en-US"/>
          </a:p>
        </p:txBody>
      </p:sp>
    </p:spTree>
    <p:extLst>
      <p:ext uri="{BB962C8B-B14F-4D97-AF65-F5344CB8AC3E}">
        <p14:creationId xmlns="" xmlns:p14="http://schemas.microsoft.com/office/powerpoint/2010/main" val="1674710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 xmlns:a16="http://schemas.microsoft.com/office/drawing/2014/main" id="{630C6CA6-C064-499F-8373-BF651DDA5B6F}"/>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endParaRPr lang="en-US"/>
          </a:p>
        </p:txBody>
      </p:sp>
      <p:sp>
        <p:nvSpPr>
          <p:cNvPr id="3" name="Rezervirano mjesto okomitog teksta 2">
            <a:extLst>
              <a:ext uri="{FF2B5EF4-FFF2-40B4-BE49-F238E27FC236}">
                <a16:creationId xmlns="" xmlns:a16="http://schemas.microsoft.com/office/drawing/2014/main" id="{F42C4055-EF0D-4C77-94D1-97672F0EE555}"/>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4" name="Rezervirano mjesto datuma 3">
            <a:extLst>
              <a:ext uri="{FF2B5EF4-FFF2-40B4-BE49-F238E27FC236}">
                <a16:creationId xmlns="" xmlns:a16="http://schemas.microsoft.com/office/drawing/2014/main" id="{28C64D5D-500A-40C2-B18B-4C8688EB4125}"/>
              </a:ext>
            </a:extLst>
          </p:cNvPr>
          <p:cNvSpPr>
            <a:spLocks noGrp="1"/>
          </p:cNvSpPr>
          <p:nvPr>
            <p:ph type="dt" sz="half" idx="10"/>
          </p:nvPr>
        </p:nvSpPr>
        <p:spPr/>
        <p:txBody>
          <a:bodyPr/>
          <a:lstStyle/>
          <a:p>
            <a:fld id="{7335B839-3192-41C7-AD75-927AF3F31D58}" type="datetimeFigureOut">
              <a:rPr lang="en-US" smtClean="0"/>
              <a:pPr/>
              <a:t>5/21/2020</a:t>
            </a:fld>
            <a:endParaRPr lang="en-US"/>
          </a:p>
        </p:txBody>
      </p:sp>
      <p:sp>
        <p:nvSpPr>
          <p:cNvPr id="5" name="Rezervirano mjesto podnožja 4">
            <a:extLst>
              <a:ext uri="{FF2B5EF4-FFF2-40B4-BE49-F238E27FC236}">
                <a16:creationId xmlns="" xmlns:a16="http://schemas.microsoft.com/office/drawing/2014/main" id="{45C44408-5269-4C9C-9653-617D5314B53B}"/>
              </a:ext>
            </a:extLst>
          </p:cNvPr>
          <p:cNvSpPr>
            <a:spLocks noGrp="1"/>
          </p:cNvSpPr>
          <p:nvPr>
            <p:ph type="ftr" sz="quarter" idx="11"/>
          </p:nvPr>
        </p:nvSpPr>
        <p:spPr/>
        <p:txBody>
          <a:bodyPr/>
          <a:lstStyle/>
          <a:p>
            <a:endParaRPr lang="en-US"/>
          </a:p>
        </p:txBody>
      </p:sp>
      <p:sp>
        <p:nvSpPr>
          <p:cNvPr id="6" name="Rezervirano mjesto broja slajda 5">
            <a:extLst>
              <a:ext uri="{FF2B5EF4-FFF2-40B4-BE49-F238E27FC236}">
                <a16:creationId xmlns="" xmlns:a16="http://schemas.microsoft.com/office/drawing/2014/main" id="{5CDFEEF1-D6A7-432C-92C8-267C9ABCE895}"/>
              </a:ext>
            </a:extLst>
          </p:cNvPr>
          <p:cNvSpPr>
            <a:spLocks noGrp="1"/>
          </p:cNvSpPr>
          <p:nvPr>
            <p:ph type="sldNum" sz="quarter" idx="12"/>
          </p:nvPr>
        </p:nvSpPr>
        <p:spPr/>
        <p:txBody>
          <a:bodyPr/>
          <a:lstStyle/>
          <a:p>
            <a:fld id="{51B02973-F0AF-461E-A393-62F290FB45A5}" type="slidenum">
              <a:rPr lang="en-US" smtClean="0"/>
              <a:pPr/>
              <a:t>‹#›</a:t>
            </a:fld>
            <a:endParaRPr lang="en-US"/>
          </a:p>
        </p:txBody>
      </p:sp>
    </p:spTree>
    <p:extLst>
      <p:ext uri="{BB962C8B-B14F-4D97-AF65-F5344CB8AC3E}">
        <p14:creationId xmlns="" xmlns:p14="http://schemas.microsoft.com/office/powerpoint/2010/main" val="2825310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9FF26D89-2864-4E37-8CDE-362459B125D7}"/>
              </a:ext>
            </a:extLst>
          </p:cNvPr>
          <p:cNvSpPr>
            <a:spLocks noGrp="1"/>
          </p:cNvSpPr>
          <p:nvPr>
            <p:ph type="title"/>
          </p:nvPr>
        </p:nvSpPr>
        <p:spPr/>
        <p:txBody>
          <a:bodyPr/>
          <a:lstStyle/>
          <a:p>
            <a:r>
              <a:rPr lang="hr-HR"/>
              <a:t>Kliknite da biste uredili stil naslova matrice</a:t>
            </a:r>
            <a:endParaRPr lang="en-US"/>
          </a:p>
        </p:txBody>
      </p:sp>
      <p:sp>
        <p:nvSpPr>
          <p:cNvPr id="3" name="Rezervirano mjesto sadržaja 2">
            <a:extLst>
              <a:ext uri="{FF2B5EF4-FFF2-40B4-BE49-F238E27FC236}">
                <a16:creationId xmlns="" xmlns:a16="http://schemas.microsoft.com/office/drawing/2014/main" id="{35CDC766-DBEA-41BD-8DC3-CA42BE4C08F6}"/>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4" name="Rezervirano mjesto datuma 3">
            <a:extLst>
              <a:ext uri="{FF2B5EF4-FFF2-40B4-BE49-F238E27FC236}">
                <a16:creationId xmlns="" xmlns:a16="http://schemas.microsoft.com/office/drawing/2014/main" id="{861136B9-AA00-4C2F-90FD-28791E5E2A29}"/>
              </a:ext>
            </a:extLst>
          </p:cNvPr>
          <p:cNvSpPr>
            <a:spLocks noGrp="1"/>
          </p:cNvSpPr>
          <p:nvPr>
            <p:ph type="dt" sz="half" idx="10"/>
          </p:nvPr>
        </p:nvSpPr>
        <p:spPr/>
        <p:txBody>
          <a:bodyPr/>
          <a:lstStyle/>
          <a:p>
            <a:fld id="{7335B839-3192-41C7-AD75-927AF3F31D58}" type="datetimeFigureOut">
              <a:rPr lang="en-US" smtClean="0"/>
              <a:pPr/>
              <a:t>5/21/2020</a:t>
            </a:fld>
            <a:endParaRPr lang="en-US"/>
          </a:p>
        </p:txBody>
      </p:sp>
      <p:sp>
        <p:nvSpPr>
          <p:cNvPr id="5" name="Rezervirano mjesto podnožja 4">
            <a:extLst>
              <a:ext uri="{FF2B5EF4-FFF2-40B4-BE49-F238E27FC236}">
                <a16:creationId xmlns="" xmlns:a16="http://schemas.microsoft.com/office/drawing/2014/main" id="{579DDA17-64BF-4573-A2AA-B05DC4273546}"/>
              </a:ext>
            </a:extLst>
          </p:cNvPr>
          <p:cNvSpPr>
            <a:spLocks noGrp="1"/>
          </p:cNvSpPr>
          <p:nvPr>
            <p:ph type="ftr" sz="quarter" idx="11"/>
          </p:nvPr>
        </p:nvSpPr>
        <p:spPr/>
        <p:txBody>
          <a:bodyPr/>
          <a:lstStyle/>
          <a:p>
            <a:endParaRPr lang="en-US"/>
          </a:p>
        </p:txBody>
      </p:sp>
      <p:sp>
        <p:nvSpPr>
          <p:cNvPr id="6" name="Rezervirano mjesto broja slajda 5">
            <a:extLst>
              <a:ext uri="{FF2B5EF4-FFF2-40B4-BE49-F238E27FC236}">
                <a16:creationId xmlns="" xmlns:a16="http://schemas.microsoft.com/office/drawing/2014/main" id="{BF5BF0BD-6DAB-4467-AF8D-4676E7FE2A66}"/>
              </a:ext>
            </a:extLst>
          </p:cNvPr>
          <p:cNvSpPr>
            <a:spLocks noGrp="1"/>
          </p:cNvSpPr>
          <p:nvPr>
            <p:ph type="sldNum" sz="quarter" idx="12"/>
          </p:nvPr>
        </p:nvSpPr>
        <p:spPr/>
        <p:txBody>
          <a:bodyPr/>
          <a:lstStyle/>
          <a:p>
            <a:fld id="{51B02973-F0AF-461E-A393-62F290FB45A5}" type="slidenum">
              <a:rPr lang="en-US" smtClean="0"/>
              <a:pPr/>
              <a:t>‹#›</a:t>
            </a:fld>
            <a:endParaRPr lang="en-US"/>
          </a:p>
        </p:txBody>
      </p:sp>
    </p:spTree>
    <p:extLst>
      <p:ext uri="{BB962C8B-B14F-4D97-AF65-F5344CB8AC3E}">
        <p14:creationId xmlns="" xmlns:p14="http://schemas.microsoft.com/office/powerpoint/2010/main" val="130086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C42B51F8-A095-4DF7-9451-791DDD279DE4}"/>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endParaRPr lang="en-US"/>
          </a:p>
        </p:txBody>
      </p:sp>
      <p:sp>
        <p:nvSpPr>
          <p:cNvPr id="3" name="Rezervirano mjesto teksta 2">
            <a:extLst>
              <a:ext uri="{FF2B5EF4-FFF2-40B4-BE49-F238E27FC236}">
                <a16:creationId xmlns="" xmlns:a16="http://schemas.microsoft.com/office/drawing/2014/main" id="{72146833-3C03-41D5-8E10-F57BD50FB3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 xmlns:a16="http://schemas.microsoft.com/office/drawing/2014/main" id="{1181DE6D-1941-42C1-914A-1CDC7FFD9A93}"/>
              </a:ext>
            </a:extLst>
          </p:cNvPr>
          <p:cNvSpPr>
            <a:spLocks noGrp="1"/>
          </p:cNvSpPr>
          <p:nvPr>
            <p:ph type="dt" sz="half" idx="10"/>
          </p:nvPr>
        </p:nvSpPr>
        <p:spPr/>
        <p:txBody>
          <a:bodyPr/>
          <a:lstStyle/>
          <a:p>
            <a:fld id="{7335B839-3192-41C7-AD75-927AF3F31D58}" type="datetimeFigureOut">
              <a:rPr lang="en-US" smtClean="0"/>
              <a:pPr/>
              <a:t>5/21/2020</a:t>
            </a:fld>
            <a:endParaRPr lang="en-US"/>
          </a:p>
        </p:txBody>
      </p:sp>
      <p:sp>
        <p:nvSpPr>
          <p:cNvPr id="5" name="Rezervirano mjesto podnožja 4">
            <a:extLst>
              <a:ext uri="{FF2B5EF4-FFF2-40B4-BE49-F238E27FC236}">
                <a16:creationId xmlns="" xmlns:a16="http://schemas.microsoft.com/office/drawing/2014/main" id="{F5C6AFBC-E2C5-4BC8-AA28-7CDC68134EBD}"/>
              </a:ext>
            </a:extLst>
          </p:cNvPr>
          <p:cNvSpPr>
            <a:spLocks noGrp="1"/>
          </p:cNvSpPr>
          <p:nvPr>
            <p:ph type="ftr" sz="quarter" idx="11"/>
          </p:nvPr>
        </p:nvSpPr>
        <p:spPr/>
        <p:txBody>
          <a:bodyPr/>
          <a:lstStyle/>
          <a:p>
            <a:endParaRPr lang="en-US"/>
          </a:p>
        </p:txBody>
      </p:sp>
      <p:sp>
        <p:nvSpPr>
          <p:cNvPr id="6" name="Rezervirano mjesto broja slajda 5">
            <a:extLst>
              <a:ext uri="{FF2B5EF4-FFF2-40B4-BE49-F238E27FC236}">
                <a16:creationId xmlns="" xmlns:a16="http://schemas.microsoft.com/office/drawing/2014/main" id="{FA4BDB2E-E608-4CA0-9326-D67A47BD4748}"/>
              </a:ext>
            </a:extLst>
          </p:cNvPr>
          <p:cNvSpPr>
            <a:spLocks noGrp="1"/>
          </p:cNvSpPr>
          <p:nvPr>
            <p:ph type="sldNum" sz="quarter" idx="12"/>
          </p:nvPr>
        </p:nvSpPr>
        <p:spPr/>
        <p:txBody>
          <a:bodyPr/>
          <a:lstStyle/>
          <a:p>
            <a:fld id="{51B02973-F0AF-461E-A393-62F290FB45A5}" type="slidenum">
              <a:rPr lang="en-US" smtClean="0"/>
              <a:pPr/>
              <a:t>‹#›</a:t>
            </a:fld>
            <a:endParaRPr lang="en-US"/>
          </a:p>
        </p:txBody>
      </p:sp>
    </p:spTree>
    <p:extLst>
      <p:ext uri="{BB962C8B-B14F-4D97-AF65-F5344CB8AC3E}">
        <p14:creationId xmlns="" xmlns:p14="http://schemas.microsoft.com/office/powerpoint/2010/main" val="14025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05FB55EC-07E9-4FD2-A2D2-7668D0950D35}"/>
              </a:ext>
            </a:extLst>
          </p:cNvPr>
          <p:cNvSpPr>
            <a:spLocks noGrp="1"/>
          </p:cNvSpPr>
          <p:nvPr>
            <p:ph type="title"/>
          </p:nvPr>
        </p:nvSpPr>
        <p:spPr/>
        <p:txBody>
          <a:bodyPr/>
          <a:lstStyle/>
          <a:p>
            <a:r>
              <a:rPr lang="hr-HR"/>
              <a:t>Kliknite da biste uredili stil naslova matrice</a:t>
            </a:r>
            <a:endParaRPr lang="en-US"/>
          </a:p>
        </p:txBody>
      </p:sp>
      <p:sp>
        <p:nvSpPr>
          <p:cNvPr id="3" name="Rezervirano mjesto sadržaja 2">
            <a:extLst>
              <a:ext uri="{FF2B5EF4-FFF2-40B4-BE49-F238E27FC236}">
                <a16:creationId xmlns="" xmlns:a16="http://schemas.microsoft.com/office/drawing/2014/main" id="{D61B118D-A9D0-4BDE-995B-EBC5F9D7D47F}"/>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4" name="Rezervirano mjesto sadržaja 3">
            <a:extLst>
              <a:ext uri="{FF2B5EF4-FFF2-40B4-BE49-F238E27FC236}">
                <a16:creationId xmlns="" xmlns:a16="http://schemas.microsoft.com/office/drawing/2014/main" id="{733AA765-AE37-4CF3-82EF-9AD8283E9855}"/>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5" name="Rezervirano mjesto datuma 4">
            <a:extLst>
              <a:ext uri="{FF2B5EF4-FFF2-40B4-BE49-F238E27FC236}">
                <a16:creationId xmlns="" xmlns:a16="http://schemas.microsoft.com/office/drawing/2014/main" id="{8F31277F-B6EE-446F-A19C-8DE2D73D32A7}"/>
              </a:ext>
            </a:extLst>
          </p:cNvPr>
          <p:cNvSpPr>
            <a:spLocks noGrp="1"/>
          </p:cNvSpPr>
          <p:nvPr>
            <p:ph type="dt" sz="half" idx="10"/>
          </p:nvPr>
        </p:nvSpPr>
        <p:spPr/>
        <p:txBody>
          <a:bodyPr/>
          <a:lstStyle/>
          <a:p>
            <a:fld id="{7335B839-3192-41C7-AD75-927AF3F31D58}" type="datetimeFigureOut">
              <a:rPr lang="en-US" smtClean="0"/>
              <a:pPr/>
              <a:t>5/21/2020</a:t>
            </a:fld>
            <a:endParaRPr lang="en-US"/>
          </a:p>
        </p:txBody>
      </p:sp>
      <p:sp>
        <p:nvSpPr>
          <p:cNvPr id="6" name="Rezervirano mjesto podnožja 5">
            <a:extLst>
              <a:ext uri="{FF2B5EF4-FFF2-40B4-BE49-F238E27FC236}">
                <a16:creationId xmlns="" xmlns:a16="http://schemas.microsoft.com/office/drawing/2014/main" id="{F7D96209-1E0E-46AB-AD91-271D25E73AAF}"/>
              </a:ext>
            </a:extLst>
          </p:cNvPr>
          <p:cNvSpPr>
            <a:spLocks noGrp="1"/>
          </p:cNvSpPr>
          <p:nvPr>
            <p:ph type="ftr" sz="quarter" idx="11"/>
          </p:nvPr>
        </p:nvSpPr>
        <p:spPr/>
        <p:txBody>
          <a:bodyPr/>
          <a:lstStyle/>
          <a:p>
            <a:endParaRPr lang="en-US"/>
          </a:p>
        </p:txBody>
      </p:sp>
      <p:sp>
        <p:nvSpPr>
          <p:cNvPr id="7" name="Rezervirano mjesto broja slajda 6">
            <a:extLst>
              <a:ext uri="{FF2B5EF4-FFF2-40B4-BE49-F238E27FC236}">
                <a16:creationId xmlns="" xmlns:a16="http://schemas.microsoft.com/office/drawing/2014/main" id="{E73170C9-649E-4877-94B1-1006EAF8EEB2}"/>
              </a:ext>
            </a:extLst>
          </p:cNvPr>
          <p:cNvSpPr>
            <a:spLocks noGrp="1"/>
          </p:cNvSpPr>
          <p:nvPr>
            <p:ph type="sldNum" sz="quarter" idx="12"/>
          </p:nvPr>
        </p:nvSpPr>
        <p:spPr/>
        <p:txBody>
          <a:bodyPr/>
          <a:lstStyle/>
          <a:p>
            <a:fld id="{51B02973-F0AF-461E-A393-62F290FB45A5}" type="slidenum">
              <a:rPr lang="en-US" smtClean="0"/>
              <a:pPr/>
              <a:t>‹#›</a:t>
            </a:fld>
            <a:endParaRPr lang="en-US"/>
          </a:p>
        </p:txBody>
      </p:sp>
    </p:spTree>
    <p:extLst>
      <p:ext uri="{BB962C8B-B14F-4D97-AF65-F5344CB8AC3E}">
        <p14:creationId xmlns="" xmlns:p14="http://schemas.microsoft.com/office/powerpoint/2010/main" val="1187524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259F6509-A679-48D7-AA61-2FD89545F12F}"/>
              </a:ext>
            </a:extLst>
          </p:cNvPr>
          <p:cNvSpPr>
            <a:spLocks noGrp="1"/>
          </p:cNvSpPr>
          <p:nvPr>
            <p:ph type="title"/>
          </p:nvPr>
        </p:nvSpPr>
        <p:spPr>
          <a:xfrm>
            <a:off x="839788" y="365125"/>
            <a:ext cx="10515600" cy="1325563"/>
          </a:xfrm>
        </p:spPr>
        <p:txBody>
          <a:bodyPr/>
          <a:lstStyle/>
          <a:p>
            <a:r>
              <a:rPr lang="hr-HR"/>
              <a:t>Kliknite da biste uredili stil naslova matrice</a:t>
            </a:r>
            <a:endParaRPr lang="en-US"/>
          </a:p>
        </p:txBody>
      </p:sp>
      <p:sp>
        <p:nvSpPr>
          <p:cNvPr id="3" name="Rezervirano mjesto teksta 2">
            <a:extLst>
              <a:ext uri="{FF2B5EF4-FFF2-40B4-BE49-F238E27FC236}">
                <a16:creationId xmlns="" xmlns:a16="http://schemas.microsoft.com/office/drawing/2014/main" id="{4EF4A990-9832-4508-B084-B4C7B68FC4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 xmlns:a16="http://schemas.microsoft.com/office/drawing/2014/main" id="{156BB602-CFE3-4A08-990D-F26C922F328A}"/>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5" name="Rezervirano mjesto teksta 4">
            <a:extLst>
              <a:ext uri="{FF2B5EF4-FFF2-40B4-BE49-F238E27FC236}">
                <a16:creationId xmlns="" xmlns:a16="http://schemas.microsoft.com/office/drawing/2014/main" id="{145F7AEC-CC06-42D3-BAEF-2E2714A3E3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 xmlns:a16="http://schemas.microsoft.com/office/drawing/2014/main" id="{64D8F7BA-DED3-44D8-A7D6-06EAFB3BF0F7}"/>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7" name="Rezervirano mjesto datuma 6">
            <a:extLst>
              <a:ext uri="{FF2B5EF4-FFF2-40B4-BE49-F238E27FC236}">
                <a16:creationId xmlns="" xmlns:a16="http://schemas.microsoft.com/office/drawing/2014/main" id="{D8A061C1-994B-4802-A387-638A638AA7CB}"/>
              </a:ext>
            </a:extLst>
          </p:cNvPr>
          <p:cNvSpPr>
            <a:spLocks noGrp="1"/>
          </p:cNvSpPr>
          <p:nvPr>
            <p:ph type="dt" sz="half" idx="10"/>
          </p:nvPr>
        </p:nvSpPr>
        <p:spPr/>
        <p:txBody>
          <a:bodyPr/>
          <a:lstStyle/>
          <a:p>
            <a:fld id="{7335B839-3192-41C7-AD75-927AF3F31D58}" type="datetimeFigureOut">
              <a:rPr lang="en-US" smtClean="0"/>
              <a:pPr/>
              <a:t>5/21/2020</a:t>
            </a:fld>
            <a:endParaRPr lang="en-US"/>
          </a:p>
        </p:txBody>
      </p:sp>
      <p:sp>
        <p:nvSpPr>
          <p:cNvPr id="8" name="Rezervirano mjesto podnožja 7">
            <a:extLst>
              <a:ext uri="{FF2B5EF4-FFF2-40B4-BE49-F238E27FC236}">
                <a16:creationId xmlns="" xmlns:a16="http://schemas.microsoft.com/office/drawing/2014/main" id="{C6FB5BE1-24F7-4DEE-88C4-50EAA7F63B51}"/>
              </a:ext>
            </a:extLst>
          </p:cNvPr>
          <p:cNvSpPr>
            <a:spLocks noGrp="1"/>
          </p:cNvSpPr>
          <p:nvPr>
            <p:ph type="ftr" sz="quarter" idx="11"/>
          </p:nvPr>
        </p:nvSpPr>
        <p:spPr/>
        <p:txBody>
          <a:bodyPr/>
          <a:lstStyle/>
          <a:p>
            <a:endParaRPr lang="en-US"/>
          </a:p>
        </p:txBody>
      </p:sp>
      <p:sp>
        <p:nvSpPr>
          <p:cNvPr id="9" name="Rezervirano mjesto broja slajda 8">
            <a:extLst>
              <a:ext uri="{FF2B5EF4-FFF2-40B4-BE49-F238E27FC236}">
                <a16:creationId xmlns="" xmlns:a16="http://schemas.microsoft.com/office/drawing/2014/main" id="{2F5D3CD7-6BC8-4197-B759-DA3AFB795910}"/>
              </a:ext>
            </a:extLst>
          </p:cNvPr>
          <p:cNvSpPr>
            <a:spLocks noGrp="1"/>
          </p:cNvSpPr>
          <p:nvPr>
            <p:ph type="sldNum" sz="quarter" idx="12"/>
          </p:nvPr>
        </p:nvSpPr>
        <p:spPr/>
        <p:txBody>
          <a:bodyPr/>
          <a:lstStyle/>
          <a:p>
            <a:fld id="{51B02973-F0AF-461E-A393-62F290FB45A5}" type="slidenum">
              <a:rPr lang="en-US" smtClean="0"/>
              <a:pPr/>
              <a:t>‹#›</a:t>
            </a:fld>
            <a:endParaRPr lang="en-US"/>
          </a:p>
        </p:txBody>
      </p:sp>
    </p:spTree>
    <p:extLst>
      <p:ext uri="{BB962C8B-B14F-4D97-AF65-F5344CB8AC3E}">
        <p14:creationId xmlns="" xmlns:p14="http://schemas.microsoft.com/office/powerpoint/2010/main" val="3359317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7D6948DB-3634-490E-8AA0-245E96358662}"/>
              </a:ext>
            </a:extLst>
          </p:cNvPr>
          <p:cNvSpPr>
            <a:spLocks noGrp="1"/>
          </p:cNvSpPr>
          <p:nvPr>
            <p:ph type="title"/>
          </p:nvPr>
        </p:nvSpPr>
        <p:spPr/>
        <p:txBody>
          <a:bodyPr/>
          <a:lstStyle/>
          <a:p>
            <a:r>
              <a:rPr lang="hr-HR"/>
              <a:t>Kliknite da biste uredili stil naslova matrice</a:t>
            </a:r>
            <a:endParaRPr lang="en-US"/>
          </a:p>
        </p:txBody>
      </p:sp>
      <p:sp>
        <p:nvSpPr>
          <p:cNvPr id="3" name="Rezervirano mjesto datuma 2">
            <a:extLst>
              <a:ext uri="{FF2B5EF4-FFF2-40B4-BE49-F238E27FC236}">
                <a16:creationId xmlns="" xmlns:a16="http://schemas.microsoft.com/office/drawing/2014/main" id="{281808F0-396F-42A9-8D74-E4C976A67435}"/>
              </a:ext>
            </a:extLst>
          </p:cNvPr>
          <p:cNvSpPr>
            <a:spLocks noGrp="1"/>
          </p:cNvSpPr>
          <p:nvPr>
            <p:ph type="dt" sz="half" idx="10"/>
          </p:nvPr>
        </p:nvSpPr>
        <p:spPr/>
        <p:txBody>
          <a:bodyPr/>
          <a:lstStyle/>
          <a:p>
            <a:fld id="{7335B839-3192-41C7-AD75-927AF3F31D58}" type="datetimeFigureOut">
              <a:rPr lang="en-US" smtClean="0"/>
              <a:pPr/>
              <a:t>5/21/2020</a:t>
            </a:fld>
            <a:endParaRPr lang="en-US"/>
          </a:p>
        </p:txBody>
      </p:sp>
      <p:sp>
        <p:nvSpPr>
          <p:cNvPr id="4" name="Rezervirano mjesto podnožja 3">
            <a:extLst>
              <a:ext uri="{FF2B5EF4-FFF2-40B4-BE49-F238E27FC236}">
                <a16:creationId xmlns="" xmlns:a16="http://schemas.microsoft.com/office/drawing/2014/main" id="{47B91DB8-1236-4566-B5BE-DAB3D4238CCA}"/>
              </a:ext>
            </a:extLst>
          </p:cNvPr>
          <p:cNvSpPr>
            <a:spLocks noGrp="1"/>
          </p:cNvSpPr>
          <p:nvPr>
            <p:ph type="ftr" sz="quarter" idx="11"/>
          </p:nvPr>
        </p:nvSpPr>
        <p:spPr/>
        <p:txBody>
          <a:bodyPr/>
          <a:lstStyle/>
          <a:p>
            <a:endParaRPr lang="en-US"/>
          </a:p>
        </p:txBody>
      </p:sp>
      <p:sp>
        <p:nvSpPr>
          <p:cNvPr id="5" name="Rezervirano mjesto broja slajda 4">
            <a:extLst>
              <a:ext uri="{FF2B5EF4-FFF2-40B4-BE49-F238E27FC236}">
                <a16:creationId xmlns="" xmlns:a16="http://schemas.microsoft.com/office/drawing/2014/main" id="{B6F9B4EE-DFD3-4043-91E6-89B55C28A0E4}"/>
              </a:ext>
            </a:extLst>
          </p:cNvPr>
          <p:cNvSpPr>
            <a:spLocks noGrp="1"/>
          </p:cNvSpPr>
          <p:nvPr>
            <p:ph type="sldNum" sz="quarter" idx="12"/>
          </p:nvPr>
        </p:nvSpPr>
        <p:spPr/>
        <p:txBody>
          <a:bodyPr/>
          <a:lstStyle/>
          <a:p>
            <a:fld id="{51B02973-F0AF-461E-A393-62F290FB45A5}" type="slidenum">
              <a:rPr lang="en-US" smtClean="0"/>
              <a:pPr/>
              <a:t>‹#›</a:t>
            </a:fld>
            <a:endParaRPr lang="en-US"/>
          </a:p>
        </p:txBody>
      </p:sp>
    </p:spTree>
    <p:extLst>
      <p:ext uri="{BB962C8B-B14F-4D97-AF65-F5344CB8AC3E}">
        <p14:creationId xmlns="" xmlns:p14="http://schemas.microsoft.com/office/powerpoint/2010/main" val="2830735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 xmlns:a16="http://schemas.microsoft.com/office/drawing/2014/main" id="{3BADB8DF-CD0A-4237-B520-2C7C2E3080E2}"/>
              </a:ext>
            </a:extLst>
          </p:cNvPr>
          <p:cNvSpPr>
            <a:spLocks noGrp="1"/>
          </p:cNvSpPr>
          <p:nvPr>
            <p:ph type="dt" sz="half" idx="10"/>
          </p:nvPr>
        </p:nvSpPr>
        <p:spPr/>
        <p:txBody>
          <a:bodyPr/>
          <a:lstStyle/>
          <a:p>
            <a:fld id="{7335B839-3192-41C7-AD75-927AF3F31D58}" type="datetimeFigureOut">
              <a:rPr lang="en-US" smtClean="0"/>
              <a:pPr/>
              <a:t>5/21/2020</a:t>
            </a:fld>
            <a:endParaRPr lang="en-US"/>
          </a:p>
        </p:txBody>
      </p:sp>
      <p:sp>
        <p:nvSpPr>
          <p:cNvPr id="3" name="Rezervirano mjesto podnožja 2">
            <a:extLst>
              <a:ext uri="{FF2B5EF4-FFF2-40B4-BE49-F238E27FC236}">
                <a16:creationId xmlns="" xmlns:a16="http://schemas.microsoft.com/office/drawing/2014/main" id="{6209799B-F3CC-463F-85D2-AE239331F647}"/>
              </a:ext>
            </a:extLst>
          </p:cNvPr>
          <p:cNvSpPr>
            <a:spLocks noGrp="1"/>
          </p:cNvSpPr>
          <p:nvPr>
            <p:ph type="ftr" sz="quarter" idx="11"/>
          </p:nvPr>
        </p:nvSpPr>
        <p:spPr/>
        <p:txBody>
          <a:bodyPr/>
          <a:lstStyle/>
          <a:p>
            <a:endParaRPr lang="en-US"/>
          </a:p>
        </p:txBody>
      </p:sp>
      <p:sp>
        <p:nvSpPr>
          <p:cNvPr id="4" name="Rezervirano mjesto broja slajda 3">
            <a:extLst>
              <a:ext uri="{FF2B5EF4-FFF2-40B4-BE49-F238E27FC236}">
                <a16:creationId xmlns="" xmlns:a16="http://schemas.microsoft.com/office/drawing/2014/main" id="{2653347A-D284-46E6-9646-6D501B9AEB0D}"/>
              </a:ext>
            </a:extLst>
          </p:cNvPr>
          <p:cNvSpPr>
            <a:spLocks noGrp="1"/>
          </p:cNvSpPr>
          <p:nvPr>
            <p:ph type="sldNum" sz="quarter" idx="12"/>
          </p:nvPr>
        </p:nvSpPr>
        <p:spPr/>
        <p:txBody>
          <a:bodyPr/>
          <a:lstStyle/>
          <a:p>
            <a:fld id="{51B02973-F0AF-461E-A393-62F290FB45A5}" type="slidenum">
              <a:rPr lang="en-US" smtClean="0"/>
              <a:pPr/>
              <a:t>‹#›</a:t>
            </a:fld>
            <a:endParaRPr lang="en-US"/>
          </a:p>
        </p:txBody>
      </p:sp>
    </p:spTree>
    <p:extLst>
      <p:ext uri="{BB962C8B-B14F-4D97-AF65-F5344CB8AC3E}">
        <p14:creationId xmlns="" xmlns:p14="http://schemas.microsoft.com/office/powerpoint/2010/main" val="4017733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BA5FB812-5AEA-4D3B-B54C-BBDF370B9B5A}"/>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endParaRPr lang="en-US"/>
          </a:p>
        </p:txBody>
      </p:sp>
      <p:sp>
        <p:nvSpPr>
          <p:cNvPr id="3" name="Rezervirano mjesto sadržaja 2">
            <a:extLst>
              <a:ext uri="{FF2B5EF4-FFF2-40B4-BE49-F238E27FC236}">
                <a16:creationId xmlns="" xmlns:a16="http://schemas.microsoft.com/office/drawing/2014/main" id="{DC944D56-C32F-4930-893F-5CA3030916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4" name="Rezervirano mjesto teksta 3">
            <a:extLst>
              <a:ext uri="{FF2B5EF4-FFF2-40B4-BE49-F238E27FC236}">
                <a16:creationId xmlns="" xmlns:a16="http://schemas.microsoft.com/office/drawing/2014/main" id="{53694366-DC9E-42A8-AF8A-8D10A13D9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 xmlns:a16="http://schemas.microsoft.com/office/drawing/2014/main" id="{9B0E7B7C-584A-40EF-9DC3-C5EC73DB18D1}"/>
              </a:ext>
            </a:extLst>
          </p:cNvPr>
          <p:cNvSpPr>
            <a:spLocks noGrp="1"/>
          </p:cNvSpPr>
          <p:nvPr>
            <p:ph type="dt" sz="half" idx="10"/>
          </p:nvPr>
        </p:nvSpPr>
        <p:spPr/>
        <p:txBody>
          <a:bodyPr/>
          <a:lstStyle/>
          <a:p>
            <a:fld id="{7335B839-3192-41C7-AD75-927AF3F31D58}" type="datetimeFigureOut">
              <a:rPr lang="en-US" smtClean="0"/>
              <a:pPr/>
              <a:t>5/21/2020</a:t>
            </a:fld>
            <a:endParaRPr lang="en-US"/>
          </a:p>
        </p:txBody>
      </p:sp>
      <p:sp>
        <p:nvSpPr>
          <p:cNvPr id="6" name="Rezervirano mjesto podnožja 5">
            <a:extLst>
              <a:ext uri="{FF2B5EF4-FFF2-40B4-BE49-F238E27FC236}">
                <a16:creationId xmlns="" xmlns:a16="http://schemas.microsoft.com/office/drawing/2014/main" id="{D15ACF9A-1D42-4012-883A-8B52B67C8709}"/>
              </a:ext>
            </a:extLst>
          </p:cNvPr>
          <p:cNvSpPr>
            <a:spLocks noGrp="1"/>
          </p:cNvSpPr>
          <p:nvPr>
            <p:ph type="ftr" sz="quarter" idx="11"/>
          </p:nvPr>
        </p:nvSpPr>
        <p:spPr/>
        <p:txBody>
          <a:bodyPr/>
          <a:lstStyle/>
          <a:p>
            <a:endParaRPr lang="en-US"/>
          </a:p>
        </p:txBody>
      </p:sp>
      <p:sp>
        <p:nvSpPr>
          <p:cNvPr id="7" name="Rezervirano mjesto broja slajda 6">
            <a:extLst>
              <a:ext uri="{FF2B5EF4-FFF2-40B4-BE49-F238E27FC236}">
                <a16:creationId xmlns="" xmlns:a16="http://schemas.microsoft.com/office/drawing/2014/main" id="{A436578E-5158-4DC0-AF46-226B1D38B3B7}"/>
              </a:ext>
            </a:extLst>
          </p:cNvPr>
          <p:cNvSpPr>
            <a:spLocks noGrp="1"/>
          </p:cNvSpPr>
          <p:nvPr>
            <p:ph type="sldNum" sz="quarter" idx="12"/>
          </p:nvPr>
        </p:nvSpPr>
        <p:spPr/>
        <p:txBody>
          <a:bodyPr/>
          <a:lstStyle/>
          <a:p>
            <a:fld id="{51B02973-F0AF-461E-A393-62F290FB45A5}" type="slidenum">
              <a:rPr lang="en-US" smtClean="0"/>
              <a:pPr/>
              <a:t>‹#›</a:t>
            </a:fld>
            <a:endParaRPr lang="en-US"/>
          </a:p>
        </p:txBody>
      </p:sp>
    </p:spTree>
    <p:extLst>
      <p:ext uri="{BB962C8B-B14F-4D97-AF65-F5344CB8AC3E}">
        <p14:creationId xmlns="" xmlns:p14="http://schemas.microsoft.com/office/powerpoint/2010/main" val="3185714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CCDF3624-0B62-4A6C-BDCA-B434C914C370}"/>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endParaRPr lang="en-US"/>
          </a:p>
        </p:txBody>
      </p:sp>
      <p:sp>
        <p:nvSpPr>
          <p:cNvPr id="3" name="Rezervirano mjesto slike 2">
            <a:extLst>
              <a:ext uri="{FF2B5EF4-FFF2-40B4-BE49-F238E27FC236}">
                <a16:creationId xmlns="" xmlns:a16="http://schemas.microsoft.com/office/drawing/2014/main" id="{5EC431DE-F044-4386-B8BC-461A847E0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Rezervirano mjesto teksta 3">
            <a:extLst>
              <a:ext uri="{FF2B5EF4-FFF2-40B4-BE49-F238E27FC236}">
                <a16:creationId xmlns="" xmlns:a16="http://schemas.microsoft.com/office/drawing/2014/main" id="{E8F2A9B5-556F-4305-B519-30BD547F1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 xmlns:a16="http://schemas.microsoft.com/office/drawing/2014/main" id="{F5202109-EF46-4CEF-897A-F36730FEAEC9}"/>
              </a:ext>
            </a:extLst>
          </p:cNvPr>
          <p:cNvSpPr>
            <a:spLocks noGrp="1"/>
          </p:cNvSpPr>
          <p:nvPr>
            <p:ph type="dt" sz="half" idx="10"/>
          </p:nvPr>
        </p:nvSpPr>
        <p:spPr/>
        <p:txBody>
          <a:bodyPr/>
          <a:lstStyle/>
          <a:p>
            <a:fld id="{7335B839-3192-41C7-AD75-927AF3F31D58}" type="datetimeFigureOut">
              <a:rPr lang="en-US" smtClean="0"/>
              <a:pPr/>
              <a:t>5/21/2020</a:t>
            </a:fld>
            <a:endParaRPr lang="en-US"/>
          </a:p>
        </p:txBody>
      </p:sp>
      <p:sp>
        <p:nvSpPr>
          <p:cNvPr id="6" name="Rezervirano mjesto podnožja 5">
            <a:extLst>
              <a:ext uri="{FF2B5EF4-FFF2-40B4-BE49-F238E27FC236}">
                <a16:creationId xmlns="" xmlns:a16="http://schemas.microsoft.com/office/drawing/2014/main" id="{23335B97-9CE3-465C-9CEB-286345BC8ACE}"/>
              </a:ext>
            </a:extLst>
          </p:cNvPr>
          <p:cNvSpPr>
            <a:spLocks noGrp="1"/>
          </p:cNvSpPr>
          <p:nvPr>
            <p:ph type="ftr" sz="quarter" idx="11"/>
          </p:nvPr>
        </p:nvSpPr>
        <p:spPr/>
        <p:txBody>
          <a:bodyPr/>
          <a:lstStyle/>
          <a:p>
            <a:endParaRPr lang="en-US"/>
          </a:p>
        </p:txBody>
      </p:sp>
      <p:sp>
        <p:nvSpPr>
          <p:cNvPr id="7" name="Rezervirano mjesto broja slajda 6">
            <a:extLst>
              <a:ext uri="{FF2B5EF4-FFF2-40B4-BE49-F238E27FC236}">
                <a16:creationId xmlns="" xmlns:a16="http://schemas.microsoft.com/office/drawing/2014/main" id="{2E293F67-CE70-4DA4-B742-BA7CEF499C11}"/>
              </a:ext>
            </a:extLst>
          </p:cNvPr>
          <p:cNvSpPr>
            <a:spLocks noGrp="1"/>
          </p:cNvSpPr>
          <p:nvPr>
            <p:ph type="sldNum" sz="quarter" idx="12"/>
          </p:nvPr>
        </p:nvSpPr>
        <p:spPr/>
        <p:txBody>
          <a:bodyPr/>
          <a:lstStyle/>
          <a:p>
            <a:fld id="{51B02973-F0AF-461E-A393-62F290FB45A5}" type="slidenum">
              <a:rPr lang="en-US" smtClean="0"/>
              <a:pPr/>
              <a:t>‹#›</a:t>
            </a:fld>
            <a:endParaRPr lang="en-US"/>
          </a:p>
        </p:txBody>
      </p:sp>
    </p:spTree>
    <p:extLst>
      <p:ext uri="{BB962C8B-B14F-4D97-AF65-F5344CB8AC3E}">
        <p14:creationId xmlns="" xmlns:p14="http://schemas.microsoft.com/office/powerpoint/2010/main" val="4154789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 xmlns:a16="http://schemas.microsoft.com/office/drawing/2014/main" id="{8927DAE9-0DDA-4744-BB99-2C66A22433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endParaRPr lang="en-US"/>
          </a:p>
        </p:txBody>
      </p:sp>
      <p:sp>
        <p:nvSpPr>
          <p:cNvPr id="3" name="Rezervirano mjesto teksta 2">
            <a:extLst>
              <a:ext uri="{FF2B5EF4-FFF2-40B4-BE49-F238E27FC236}">
                <a16:creationId xmlns="" xmlns:a16="http://schemas.microsoft.com/office/drawing/2014/main" id="{AF151A19-D512-4968-98B2-4D34C879E3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4" name="Rezervirano mjesto datuma 3">
            <a:extLst>
              <a:ext uri="{FF2B5EF4-FFF2-40B4-BE49-F238E27FC236}">
                <a16:creationId xmlns="" xmlns:a16="http://schemas.microsoft.com/office/drawing/2014/main" id="{BC71D4E4-37CD-4813-B26D-D4C2A49CC7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5B839-3192-41C7-AD75-927AF3F31D58}" type="datetimeFigureOut">
              <a:rPr lang="en-US" smtClean="0"/>
              <a:pPr/>
              <a:t>5/21/2020</a:t>
            </a:fld>
            <a:endParaRPr lang="en-US"/>
          </a:p>
        </p:txBody>
      </p:sp>
      <p:sp>
        <p:nvSpPr>
          <p:cNvPr id="5" name="Rezervirano mjesto podnožja 4">
            <a:extLst>
              <a:ext uri="{FF2B5EF4-FFF2-40B4-BE49-F238E27FC236}">
                <a16:creationId xmlns="" xmlns:a16="http://schemas.microsoft.com/office/drawing/2014/main" id="{5EDC0794-1291-4D5B-83E8-FBB81F2B03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Rezervirano mjesto broja slajda 5">
            <a:extLst>
              <a:ext uri="{FF2B5EF4-FFF2-40B4-BE49-F238E27FC236}">
                <a16:creationId xmlns="" xmlns:a16="http://schemas.microsoft.com/office/drawing/2014/main" id="{FFA4F62C-E04C-4A78-BE43-27DDF5A1EC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02973-F0AF-461E-A393-62F290FB45A5}" type="slidenum">
              <a:rPr lang="en-US" smtClean="0"/>
              <a:pPr/>
              <a:t>‹#›</a:t>
            </a:fld>
            <a:endParaRPr lang="en-US"/>
          </a:p>
        </p:txBody>
      </p:sp>
    </p:spTree>
    <p:extLst>
      <p:ext uri="{BB962C8B-B14F-4D97-AF65-F5344CB8AC3E}">
        <p14:creationId xmlns="" xmlns:p14="http://schemas.microsoft.com/office/powerpoint/2010/main" val="3501496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hr.wikipedia.org/wiki/Zastava_Njema%C4%8Dke"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hr.wikipedia.org/wiki/Ma%C4%91arska_Demokratska_Republika"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ommons.wikimedia.org/wiki/File:Happy_smiley_face.png"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9245A10-7F37-4569-80D2-2F692931E3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 xmlns:a16="http://schemas.microsoft.com/office/drawing/2014/main" id="{9267F70F-11C6-4597-9381-D0D80FC18F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Naslov 1">
            <a:extLst>
              <a:ext uri="{FF2B5EF4-FFF2-40B4-BE49-F238E27FC236}">
                <a16:creationId xmlns="" xmlns:a16="http://schemas.microsoft.com/office/drawing/2014/main" id="{D41DD6C1-630F-476E-B184-952E4B2E2C90}"/>
              </a:ext>
            </a:extLst>
          </p:cNvPr>
          <p:cNvSpPr>
            <a:spLocks noGrp="1"/>
          </p:cNvSpPr>
          <p:nvPr>
            <p:ph type="ctrTitle"/>
          </p:nvPr>
        </p:nvSpPr>
        <p:spPr>
          <a:xfrm>
            <a:off x="7559812" y="2723322"/>
            <a:ext cx="3510355" cy="2236738"/>
          </a:xfrm>
        </p:spPr>
        <p:txBody>
          <a:bodyPr>
            <a:normAutofit/>
          </a:bodyPr>
          <a:lstStyle/>
          <a:p>
            <a:pPr algn="l"/>
            <a:r>
              <a:rPr lang="hr-HR" sz="4400">
                <a:solidFill>
                  <a:srgbClr val="FFFFFF"/>
                </a:solidFill>
              </a:rPr>
              <a:t>SELJAČKA BUNA</a:t>
            </a:r>
            <a:endParaRPr lang="en-US" sz="4400">
              <a:solidFill>
                <a:srgbClr val="FFFFFF"/>
              </a:solidFill>
            </a:endParaRPr>
          </a:p>
        </p:txBody>
      </p:sp>
      <p:sp>
        <p:nvSpPr>
          <p:cNvPr id="3" name="Podnaslov 2">
            <a:extLst>
              <a:ext uri="{FF2B5EF4-FFF2-40B4-BE49-F238E27FC236}">
                <a16:creationId xmlns="" xmlns:a16="http://schemas.microsoft.com/office/drawing/2014/main" id="{77D394D8-0DD4-4CE2-9F59-8E04809580E7}"/>
              </a:ext>
            </a:extLst>
          </p:cNvPr>
          <p:cNvSpPr>
            <a:spLocks noGrp="1"/>
          </p:cNvSpPr>
          <p:nvPr>
            <p:ph type="subTitle" idx="1"/>
          </p:nvPr>
        </p:nvSpPr>
        <p:spPr>
          <a:xfrm>
            <a:off x="7559812" y="4963425"/>
            <a:ext cx="3510355" cy="758843"/>
          </a:xfrm>
        </p:spPr>
        <p:txBody>
          <a:bodyPr anchor="t">
            <a:normAutofit/>
          </a:bodyPr>
          <a:lstStyle/>
          <a:p>
            <a:pPr algn="l"/>
            <a:r>
              <a:rPr lang="hr-HR" sz="2000">
                <a:solidFill>
                  <a:srgbClr val="FEFFFF"/>
                </a:solidFill>
              </a:rPr>
              <a:t>Tin Brunović, 6.c</a:t>
            </a:r>
            <a:endParaRPr lang="en-US" sz="2000">
              <a:solidFill>
                <a:srgbClr val="FEFFFF"/>
              </a:solidFill>
            </a:endParaRPr>
          </a:p>
        </p:txBody>
      </p:sp>
      <p:sp>
        <p:nvSpPr>
          <p:cNvPr id="13" name="Freeform 5">
            <a:extLst>
              <a:ext uri="{FF2B5EF4-FFF2-40B4-BE49-F238E27FC236}">
                <a16:creationId xmlns="" xmlns:a16="http://schemas.microsoft.com/office/drawing/2014/main" id="{2C20A93E-E407-4683-A405-147DE26132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 xmlns:a16="http://schemas.microsoft.com/office/drawing/2014/main" id="{9E8E3DD9-D235-48D9-A0EC-D6817EC84B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 xmlns:a16="http://schemas.microsoft.com/office/drawing/2014/main" id="{EA83A145-578D-4A0B-94A7-AEAB2027D7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Slika 3">
            <a:extLst>
              <a:ext uri="{FF2B5EF4-FFF2-40B4-BE49-F238E27FC236}">
                <a16:creationId xmlns="" xmlns:a16="http://schemas.microsoft.com/office/drawing/2014/main" id="{C58FA95A-EB1F-4972-8064-7AA2E60D2DE6}"/>
              </a:ext>
            </a:extLst>
          </p:cNvPr>
          <p:cNvPicPr>
            <a:picLocks noChangeAspect="1"/>
          </p:cNvPicPr>
          <p:nvPr/>
        </p:nvPicPr>
        <p:blipFill rotWithShape="1">
          <a:blip r:embed="rId2"/>
          <a:srcRect l="10071"/>
          <a:stretch/>
        </p:blipFill>
        <p:spPr>
          <a:xfrm>
            <a:off x="1258859" y="1120046"/>
            <a:ext cx="5635819" cy="3509504"/>
          </a:xfrm>
          <a:prstGeom prst="rect">
            <a:avLst/>
          </a:prstGeom>
        </p:spPr>
      </p:pic>
    </p:spTree>
    <p:extLst>
      <p:ext uri="{BB962C8B-B14F-4D97-AF65-F5344CB8AC3E}">
        <p14:creationId xmlns="" xmlns:p14="http://schemas.microsoft.com/office/powerpoint/2010/main" val="3830420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55FD5484-55D1-4FAA-AEF8-5290FD7FA708}"/>
              </a:ext>
            </a:extLst>
          </p:cNvPr>
          <p:cNvSpPr>
            <a:spLocks noGrp="1"/>
          </p:cNvSpPr>
          <p:nvPr>
            <p:ph type="title"/>
          </p:nvPr>
        </p:nvSpPr>
        <p:spPr>
          <a:xfrm>
            <a:off x="801098" y="1396289"/>
            <a:ext cx="5277333" cy="1325563"/>
          </a:xfrm>
        </p:spPr>
        <p:txBody>
          <a:bodyPr>
            <a:normAutofit/>
          </a:bodyPr>
          <a:lstStyle/>
          <a:p>
            <a:r>
              <a:rPr lang="hr-HR" dirty="0"/>
              <a:t>Početak</a:t>
            </a:r>
            <a:endParaRPr lang="en-US" dirty="0"/>
          </a:p>
        </p:txBody>
      </p:sp>
      <p:sp>
        <p:nvSpPr>
          <p:cNvPr id="3" name="Rezervirano mjesto sadržaja 2">
            <a:extLst>
              <a:ext uri="{FF2B5EF4-FFF2-40B4-BE49-F238E27FC236}">
                <a16:creationId xmlns="" xmlns:a16="http://schemas.microsoft.com/office/drawing/2014/main" id="{CBEF03D8-E9D1-449C-91DF-60C14B2DE068}"/>
              </a:ext>
            </a:extLst>
          </p:cNvPr>
          <p:cNvSpPr>
            <a:spLocks noGrp="1"/>
          </p:cNvSpPr>
          <p:nvPr>
            <p:ph idx="1"/>
          </p:nvPr>
        </p:nvSpPr>
        <p:spPr>
          <a:xfrm>
            <a:off x="805543" y="2871982"/>
            <a:ext cx="4558309" cy="3181684"/>
          </a:xfrm>
        </p:spPr>
        <p:txBody>
          <a:bodyPr anchor="t">
            <a:normAutofit/>
          </a:bodyPr>
          <a:lstStyle/>
          <a:p>
            <a:r>
              <a:rPr lang="hr-HR" sz="1800" dirty="0"/>
              <a:t>Početkom i u prvoj polovici 16. stoljeća mnoge europske zemlje bile su zahvaćene valom seljačkih ustanaka kao što su:</a:t>
            </a:r>
          </a:p>
          <a:p>
            <a:r>
              <a:rPr lang="hr-HR" sz="1800" dirty="0"/>
              <a:t>Mađarska</a:t>
            </a:r>
          </a:p>
          <a:p>
            <a:r>
              <a:rPr lang="hr-HR" sz="1800" dirty="0"/>
              <a:t>Slovenija</a:t>
            </a:r>
          </a:p>
          <a:p>
            <a:r>
              <a:rPr lang="hr-HR" sz="1800" dirty="0"/>
              <a:t>Njemačka</a:t>
            </a:r>
          </a:p>
          <a:p>
            <a:r>
              <a:rPr lang="hr-HR" sz="1800" dirty="0"/>
              <a:t>U Hrvatskoj neprekidni protuturski ratovi sveli su </a:t>
            </a:r>
            <a:r>
              <a:rPr lang="hr-HR" sz="1800" dirty="0" smtClean="0"/>
              <a:t>zemlje </a:t>
            </a:r>
            <a:r>
              <a:rPr lang="hr-HR" sz="1800" dirty="0"/>
              <a:t>Hrvatske na ostatke ostataka nekada slavnoga kraljevstva a dio hrvatskog područja okupirali su i Mlečani</a:t>
            </a:r>
            <a:endParaRPr lang="en-US" sz="1800" dirty="0"/>
          </a:p>
        </p:txBody>
      </p:sp>
      <p:sp>
        <p:nvSpPr>
          <p:cNvPr id="46" name="Oval 45">
            <a:extLst>
              <a:ext uri="{FF2B5EF4-FFF2-40B4-BE49-F238E27FC236}">
                <a16:creationId xmlns="" xmlns:a16="http://schemas.microsoft.com/office/drawing/2014/main" id="{C99A8FB7-A79B-4BC9-9D56-B79587F6AA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05005"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 xmlns:a16="http://schemas.microsoft.com/office/drawing/2014/main" id="{B6114379-CEF2-4927-BEAC-763037C09A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869597" y="2815229"/>
            <a:ext cx="2788920" cy="27889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Shape 49">
            <a:extLst>
              <a:ext uri="{FF2B5EF4-FFF2-40B4-BE49-F238E27FC236}">
                <a16:creationId xmlns="" xmlns:a16="http://schemas.microsoft.com/office/drawing/2014/main" id="{B23893E2-3349-46D7-A7AA-B9E447957F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Freeform: Shape 51">
            <a:extLst>
              <a:ext uri="{FF2B5EF4-FFF2-40B4-BE49-F238E27FC236}">
                <a16:creationId xmlns="" xmlns:a16="http://schemas.microsoft.com/office/drawing/2014/main" id="{C14C23C8-0D86-4D9E-A9C7-76291675C4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60603" y="1"/>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Slika 10" descr="Slika na kojoj se prikazuje hrana, cvijet&#10;&#10;Opis je automatski generiran">
            <a:extLst>
              <a:ext uri="{FF2B5EF4-FFF2-40B4-BE49-F238E27FC236}">
                <a16:creationId xmlns="" xmlns:a16="http://schemas.microsoft.com/office/drawing/2014/main" id="{0560BFFA-5C97-44C9-BB2D-FAF78F18D9EA}"/>
              </a:ext>
            </a:extLst>
          </p:cNvPr>
          <p:cNvPicPr>
            <a:picLocks noChangeAspect="1"/>
          </p:cNvPicPr>
          <p:nvPr/>
        </p:nvPicPr>
        <p:blipFill>
          <a:blip r:embed="rId2">
            <a:extLst>
              <a:ext uri="{28A0092B-C50C-407E-A947-70E740481C1C}">
                <a14:useLocalDpi xmlns="" xmlns:a14="http://schemas.microsoft.com/office/drawing/2010/main" val="0"/>
              </a:ext>
              <a:ext uri="{837473B0-CC2E-450A-ABE3-18F120FF3D39}">
                <a1611:picAttrSrcUrl xmlns="" xmlns:a1611="http://schemas.microsoft.com/office/drawing/2016/11/main" r:id="rId3"/>
              </a:ext>
            </a:extLst>
          </a:blip>
          <a:stretch>
            <a:fillRect/>
          </a:stretch>
        </p:blipFill>
        <p:spPr>
          <a:xfrm>
            <a:off x="8850774" y="565398"/>
            <a:ext cx="3028386" cy="1817031"/>
          </a:xfrm>
          <a:prstGeom prst="rect">
            <a:avLst/>
          </a:prstGeom>
        </p:spPr>
      </p:pic>
      <p:pic>
        <p:nvPicPr>
          <p:cNvPr id="5" name="Slika 4" descr="Slika na kojoj se prikazuje nož&#10;&#10;Opis je automatski generiran">
            <a:extLst>
              <a:ext uri="{FF2B5EF4-FFF2-40B4-BE49-F238E27FC236}">
                <a16:creationId xmlns="" xmlns:a16="http://schemas.microsoft.com/office/drawing/2014/main" id="{9686E82A-CC43-4ECD-A265-5A4E91AB84BC}"/>
              </a:ext>
            </a:extLst>
          </p:cNvPr>
          <p:cNvPicPr>
            <a:picLocks noChangeAspect="1"/>
          </p:cNvPicPr>
          <p:nvPr/>
        </p:nvPicPr>
        <p:blipFill>
          <a:blip r:embed="rId4">
            <a:extLst>
              <a:ext uri="{28A0092B-C50C-407E-A947-70E740481C1C}">
                <a14:useLocalDpi xmlns="" xmlns:a14="http://schemas.microsoft.com/office/drawing/2010/main" val="0"/>
              </a:ext>
              <a:ext uri="{837473B0-CC2E-450A-ABE3-18F120FF3D39}">
                <a1611:picAttrSrcUrl xmlns="" xmlns:a1611="http://schemas.microsoft.com/office/drawing/2016/11/main" r:id="rId5"/>
              </a:ext>
            </a:extLst>
          </a:blip>
          <a:stretch>
            <a:fillRect/>
          </a:stretch>
        </p:blipFill>
        <p:spPr>
          <a:xfrm>
            <a:off x="6369366" y="3678339"/>
            <a:ext cx="1741359" cy="1156262"/>
          </a:xfrm>
          <a:prstGeom prst="rect">
            <a:avLst/>
          </a:prstGeom>
        </p:spPr>
      </p:pic>
      <p:sp>
        <p:nvSpPr>
          <p:cNvPr id="54" name="Freeform: Shape 53">
            <a:extLst>
              <a:ext uri="{FF2B5EF4-FFF2-40B4-BE49-F238E27FC236}">
                <a16:creationId xmlns="" xmlns:a16="http://schemas.microsoft.com/office/drawing/2014/main" id="{2B7592FE-10D1-4664-B623-353F47C8DF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Freeform: Shape 55">
            <a:extLst>
              <a:ext uri="{FF2B5EF4-FFF2-40B4-BE49-F238E27FC236}">
                <a16:creationId xmlns="" xmlns:a16="http://schemas.microsoft.com/office/drawing/2014/main" id="{32248578-C6EF-47FB-8B88-AD65C27452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053088" y="4197206"/>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Slika 12" descr="Slika na kojoj se prikazuje crtež&#10;&#10;Opis je automatski generiran">
            <a:extLst>
              <a:ext uri="{FF2B5EF4-FFF2-40B4-BE49-F238E27FC236}">
                <a16:creationId xmlns="" xmlns:a16="http://schemas.microsoft.com/office/drawing/2014/main" id="{F8D50BB5-4A5B-4FC3-A32A-0BBEAC7E20D0}"/>
              </a:ext>
            </a:extLst>
          </p:cNvPr>
          <p:cNvPicPr>
            <a:picLocks noChangeAspect="1"/>
          </p:cNvPicPr>
          <p:nvPr/>
        </p:nvPicPr>
        <p:blipFill>
          <a:blip r:embed="rId6"/>
          <a:stretch>
            <a:fillRect/>
          </a:stretch>
        </p:blipFill>
        <p:spPr>
          <a:xfrm>
            <a:off x="9582150" y="5168437"/>
            <a:ext cx="2407535" cy="1203767"/>
          </a:xfrm>
          <a:prstGeom prst="rect">
            <a:avLst/>
          </a:prstGeom>
        </p:spPr>
      </p:pic>
    </p:spTree>
    <p:extLst>
      <p:ext uri="{BB962C8B-B14F-4D97-AF65-F5344CB8AC3E}">
        <p14:creationId xmlns="" xmlns:p14="http://schemas.microsoft.com/office/powerpoint/2010/main" val="46724890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7546" y="4572000"/>
            <a:ext cx="7058307" cy="1964266"/>
          </a:xfrm>
          <a:prstGeom prst="rect">
            <a:avLst/>
          </a:prstGeom>
          <a:solidFill>
            <a:srgbClr val="87866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 xmlns:a16="http://schemas.microsoft.com/office/drawing/2014/main" id="{70704CD2-6960-49A4-99F9-DD835A2C705E}"/>
              </a:ext>
            </a:extLst>
          </p:cNvPr>
          <p:cNvSpPr>
            <a:spLocks noGrp="1"/>
          </p:cNvSpPr>
          <p:nvPr>
            <p:ph type="title"/>
          </p:nvPr>
        </p:nvSpPr>
        <p:spPr>
          <a:xfrm>
            <a:off x="524256" y="4767072"/>
            <a:ext cx="6594189" cy="1625210"/>
          </a:xfrm>
        </p:spPr>
        <p:txBody>
          <a:bodyPr>
            <a:normAutofit/>
          </a:bodyPr>
          <a:lstStyle/>
          <a:p>
            <a:pPr algn="r"/>
            <a:r>
              <a:rPr lang="hr-HR">
                <a:solidFill>
                  <a:srgbClr val="FFFFFF"/>
                </a:solidFill>
              </a:rPr>
              <a:t>Početak bune </a:t>
            </a:r>
            <a:endParaRPr lang="en-US">
              <a:solidFill>
                <a:srgbClr val="FFFFFF"/>
              </a:solidFill>
            </a:endParaRPr>
          </a:p>
        </p:txBody>
      </p:sp>
      <p:pic>
        <p:nvPicPr>
          <p:cNvPr id="4" name="Slika 3">
            <a:extLst>
              <a:ext uri="{FF2B5EF4-FFF2-40B4-BE49-F238E27FC236}">
                <a16:creationId xmlns="" xmlns:a16="http://schemas.microsoft.com/office/drawing/2014/main" id="{8009B3DF-806F-4015-835C-DF52188D2F1C}"/>
              </a:ext>
            </a:extLst>
          </p:cNvPr>
          <p:cNvPicPr>
            <a:picLocks noChangeAspect="1"/>
          </p:cNvPicPr>
          <p:nvPr/>
        </p:nvPicPr>
        <p:blipFill rotWithShape="1">
          <a:blip r:embed="rId2"/>
          <a:srcRect l="4771" r="5869"/>
          <a:stretch/>
        </p:blipFill>
        <p:spPr>
          <a:xfrm>
            <a:off x="327547" y="321733"/>
            <a:ext cx="7058306" cy="4107392"/>
          </a:xfrm>
          <a:prstGeom prst="rect">
            <a:avLst/>
          </a:prstGeom>
        </p:spPr>
      </p:pic>
      <p:sp>
        <p:nvSpPr>
          <p:cNvPr id="11" name="Rectangle 10">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zervirano mjesto sadržaja 2">
            <a:extLst>
              <a:ext uri="{FF2B5EF4-FFF2-40B4-BE49-F238E27FC236}">
                <a16:creationId xmlns="" xmlns:a16="http://schemas.microsoft.com/office/drawing/2014/main" id="{6C8C42BC-9F6D-4356-88B9-B031E8D67D54}"/>
              </a:ext>
            </a:extLst>
          </p:cNvPr>
          <p:cNvSpPr>
            <a:spLocks noGrp="1"/>
          </p:cNvSpPr>
          <p:nvPr>
            <p:ph idx="1"/>
          </p:nvPr>
        </p:nvSpPr>
        <p:spPr>
          <a:xfrm>
            <a:off x="8029319" y="917725"/>
            <a:ext cx="3424739" cy="4852362"/>
          </a:xfrm>
        </p:spPr>
        <p:txBody>
          <a:bodyPr anchor="ctr">
            <a:normAutofit/>
          </a:bodyPr>
          <a:lstStyle/>
          <a:p>
            <a:r>
              <a:rPr lang="hr-HR" sz="2000">
                <a:solidFill>
                  <a:srgbClr val="FFFFFF"/>
                </a:solidFill>
              </a:rPr>
              <a:t>Nakon što su se uzalud žalili caru i banu na zlodjela stranih plemića, seljaci su u znak prosvjeda prestali plaćati nerazumne poreze.</a:t>
            </a:r>
          </a:p>
          <a:p>
            <a:r>
              <a:rPr lang="hr-HR" sz="2000">
                <a:solidFill>
                  <a:srgbClr val="FFFFFF"/>
                </a:solidFill>
              </a:rPr>
              <a:t>Zatim je jedan od najgorih plemića Franjo Tahi poslao naoružane plaćenike no seljaci su ih dočekali s oružjem</a:t>
            </a:r>
          </a:p>
          <a:p>
            <a:endParaRPr lang="en-US" sz="2000">
              <a:solidFill>
                <a:srgbClr val="FFFFFF"/>
              </a:solidFill>
            </a:endParaRPr>
          </a:p>
        </p:txBody>
      </p:sp>
    </p:spTree>
    <p:extLst>
      <p:ext uri="{BB962C8B-B14F-4D97-AF65-F5344CB8AC3E}">
        <p14:creationId xmlns="" xmlns:p14="http://schemas.microsoft.com/office/powerpoint/2010/main" val="4156576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CA0DAA6-33B8-4A25-810D-2F4D816FB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 xmlns:a16="http://schemas.microsoft.com/office/drawing/2014/main" id="{C505CD35-CAED-436B-A9CC-69878A45FCB8}"/>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a:solidFill>
                  <a:schemeClr val="bg1"/>
                </a:solidFill>
              </a:rPr>
              <a:t>Vođa bune</a:t>
            </a:r>
          </a:p>
        </p:txBody>
      </p:sp>
      <p:sp>
        <p:nvSpPr>
          <p:cNvPr id="3" name="Rezervirano mjesto sadržaja 2">
            <a:extLst>
              <a:ext uri="{FF2B5EF4-FFF2-40B4-BE49-F238E27FC236}">
                <a16:creationId xmlns="" xmlns:a16="http://schemas.microsoft.com/office/drawing/2014/main" id="{8C3AFA55-67AD-463C-946E-7D0338556EAE}"/>
              </a:ext>
            </a:extLst>
          </p:cNvPr>
          <p:cNvSpPr>
            <a:spLocks noGrp="1"/>
          </p:cNvSpPr>
          <p:nvPr>
            <p:ph idx="1"/>
          </p:nvPr>
        </p:nvSpPr>
        <p:spPr>
          <a:xfrm>
            <a:off x="651307" y="4460487"/>
            <a:ext cx="3377184" cy="1757433"/>
          </a:xfrm>
          <a:noFill/>
        </p:spPr>
        <p:txBody>
          <a:bodyPr vert="horz" lIns="91440" tIns="45720" rIns="91440" bIns="45720" rtlCol="0">
            <a:normAutofit/>
          </a:bodyPr>
          <a:lstStyle/>
          <a:p>
            <a:pPr marL="0" indent="0">
              <a:buNone/>
            </a:pPr>
            <a:r>
              <a:rPr lang="en-US" sz="2200">
                <a:solidFill>
                  <a:schemeClr val="bg1"/>
                </a:solidFill>
              </a:rPr>
              <a:t>Za vođu seljačke bune izabran je Ambroz Gubec koji je kasnije nazvan Matija iz Gornje Stubice.</a:t>
            </a:r>
          </a:p>
        </p:txBody>
      </p:sp>
      <p:pic>
        <p:nvPicPr>
          <p:cNvPr id="4" name="Slika 3">
            <a:extLst>
              <a:ext uri="{FF2B5EF4-FFF2-40B4-BE49-F238E27FC236}">
                <a16:creationId xmlns="" xmlns:a16="http://schemas.microsoft.com/office/drawing/2014/main" id="{7470C79C-374F-4AB4-9B2D-15211ECD9CA1}"/>
              </a:ext>
            </a:extLst>
          </p:cNvPr>
          <p:cNvPicPr>
            <a:picLocks noChangeAspect="1"/>
          </p:cNvPicPr>
          <p:nvPr/>
        </p:nvPicPr>
        <p:blipFill rotWithShape="1">
          <a:blip r:embed="rId2"/>
          <a:srcRect t="8920" r="1" b="22844"/>
          <a:stretch/>
        </p:blipFill>
        <p:spPr>
          <a:xfrm>
            <a:off x="4654297" y="10"/>
            <a:ext cx="7537704" cy="6857990"/>
          </a:xfrm>
          <a:prstGeom prst="rect">
            <a:avLst/>
          </a:prstGeom>
        </p:spPr>
      </p:pic>
    </p:spTree>
    <p:extLst>
      <p:ext uri="{BB962C8B-B14F-4D97-AF65-F5344CB8AC3E}">
        <p14:creationId xmlns="" xmlns:p14="http://schemas.microsoft.com/office/powerpoint/2010/main" val="195056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7546" y="4572000"/>
            <a:ext cx="7058307" cy="1964266"/>
          </a:xfrm>
          <a:prstGeom prst="rect">
            <a:avLst/>
          </a:prstGeom>
          <a:solidFill>
            <a:srgbClr val="47582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 xmlns:a16="http://schemas.microsoft.com/office/drawing/2014/main" id="{DE652D7C-748F-4167-9BEB-CE16C75FD475}"/>
              </a:ext>
            </a:extLst>
          </p:cNvPr>
          <p:cNvSpPr>
            <a:spLocks noGrp="1"/>
          </p:cNvSpPr>
          <p:nvPr>
            <p:ph type="title"/>
          </p:nvPr>
        </p:nvSpPr>
        <p:spPr>
          <a:xfrm>
            <a:off x="524256" y="4767072"/>
            <a:ext cx="6594189" cy="1625210"/>
          </a:xfrm>
        </p:spPr>
        <p:txBody>
          <a:bodyPr>
            <a:normAutofit/>
          </a:bodyPr>
          <a:lstStyle/>
          <a:p>
            <a:pPr algn="r"/>
            <a:r>
              <a:rPr lang="hr-HR">
                <a:solidFill>
                  <a:srgbClr val="FFFFFF"/>
                </a:solidFill>
              </a:rPr>
              <a:t>Buna</a:t>
            </a:r>
            <a:endParaRPr lang="en-US">
              <a:solidFill>
                <a:srgbClr val="FFFFFF"/>
              </a:solidFill>
            </a:endParaRPr>
          </a:p>
        </p:txBody>
      </p:sp>
      <p:pic>
        <p:nvPicPr>
          <p:cNvPr id="4" name="Slika 3">
            <a:extLst>
              <a:ext uri="{FF2B5EF4-FFF2-40B4-BE49-F238E27FC236}">
                <a16:creationId xmlns="" xmlns:a16="http://schemas.microsoft.com/office/drawing/2014/main" id="{A101535E-78E3-4DFC-A0B4-408BD7BF47E2}"/>
              </a:ext>
            </a:extLst>
          </p:cNvPr>
          <p:cNvPicPr>
            <a:picLocks noChangeAspect="1"/>
          </p:cNvPicPr>
          <p:nvPr/>
        </p:nvPicPr>
        <p:blipFill rotWithShape="1">
          <a:blip r:embed="rId2"/>
          <a:srcRect l="8713" r="9076" b="-1"/>
          <a:stretch/>
        </p:blipFill>
        <p:spPr>
          <a:xfrm>
            <a:off x="327547" y="321733"/>
            <a:ext cx="7058306" cy="4107392"/>
          </a:xfrm>
          <a:prstGeom prst="rect">
            <a:avLst/>
          </a:prstGeom>
        </p:spPr>
      </p:pic>
      <p:sp>
        <p:nvSpPr>
          <p:cNvPr id="11" name="Rectangle 10">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zervirano mjesto sadržaja 2">
            <a:extLst>
              <a:ext uri="{FF2B5EF4-FFF2-40B4-BE49-F238E27FC236}">
                <a16:creationId xmlns="" xmlns:a16="http://schemas.microsoft.com/office/drawing/2014/main" id="{AC889F60-1482-4D31-AECC-EEFDD86077F9}"/>
              </a:ext>
            </a:extLst>
          </p:cNvPr>
          <p:cNvSpPr>
            <a:spLocks noGrp="1"/>
          </p:cNvSpPr>
          <p:nvPr>
            <p:ph idx="1"/>
          </p:nvPr>
        </p:nvSpPr>
        <p:spPr>
          <a:xfrm>
            <a:off x="8029319" y="917725"/>
            <a:ext cx="3424739" cy="4852362"/>
          </a:xfrm>
        </p:spPr>
        <p:txBody>
          <a:bodyPr anchor="ctr">
            <a:normAutofit/>
          </a:bodyPr>
          <a:lstStyle/>
          <a:p>
            <a:r>
              <a:rPr lang="hr-HR" sz="1400" dirty="0">
                <a:solidFill>
                  <a:srgbClr val="FFFFFF"/>
                </a:solidFill>
              </a:rPr>
              <a:t>Ustanici se nisu samo ograničili na rušenje nepravednog feudalnog poretka negoli su ustrojili program po kojemu su planirali ukinuti vladavinu plemstva te se boriti za stvaranje samostalne seljačke države sa sjedištem u Zagrebu, uspostavljanje seljačke vlade, koja će voditi skrb o porezima i drugim davanjima za obranu domovine od Turaka.</a:t>
            </a:r>
          </a:p>
          <a:p>
            <a:r>
              <a:rPr lang="hr-HR" sz="1400" dirty="0">
                <a:solidFill>
                  <a:srgbClr val="FFFFFF"/>
                </a:solidFill>
              </a:rPr>
              <a:t>Matija Gubec je sa svojim najbližim suradnicima i prijateljima digao seljake.</a:t>
            </a:r>
          </a:p>
          <a:p>
            <a:r>
              <a:rPr lang="hr-HR" sz="1400" dirty="0">
                <a:solidFill>
                  <a:srgbClr val="FFFFFF"/>
                </a:solidFill>
              </a:rPr>
              <a:t>Buna je započela u noći s 27. na 28. siječnja 1573. napadom na </a:t>
            </a:r>
            <a:r>
              <a:rPr lang="hr-HR" sz="1400" dirty="0" err="1">
                <a:solidFill>
                  <a:srgbClr val="FFFFFF"/>
                </a:solidFill>
              </a:rPr>
              <a:t>Cesargrad</a:t>
            </a:r>
            <a:r>
              <a:rPr lang="hr-HR" sz="1400" dirty="0">
                <a:solidFill>
                  <a:srgbClr val="FFFFFF"/>
                </a:solidFill>
              </a:rPr>
              <a:t>.</a:t>
            </a:r>
          </a:p>
          <a:p>
            <a:r>
              <a:rPr lang="hr-HR" sz="1400" dirty="0">
                <a:solidFill>
                  <a:srgbClr val="FFFFFF"/>
                </a:solidFill>
              </a:rPr>
              <a:t>Pokret seljaka brzo se proširio, a buna je zahvaćala 60 vlastelinstava na područjima Hrvatske i Slovenije.</a:t>
            </a:r>
          </a:p>
        </p:txBody>
      </p:sp>
    </p:spTree>
    <p:extLst>
      <p:ext uri="{BB962C8B-B14F-4D97-AF65-F5344CB8AC3E}">
        <p14:creationId xmlns="" xmlns:p14="http://schemas.microsoft.com/office/powerpoint/2010/main" val="605643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E6B33021-528C-438B-B077-A02CF517C39C}"/>
              </a:ext>
            </a:extLst>
          </p:cNvPr>
          <p:cNvSpPr>
            <a:spLocks noGrp="1"/>
          </p:cNvSpPr>
          <p:nvPr>
            <p:ph type="title"/>
          </p:nvPr>
        </p:nvSpPr>
        <p:spPr>
          <a:xfrm>
            <a:off x="6400800" y="484632"/>
            <a:ext cx="5299586" cy="1609344"/>
          </a:xfrm>
          <a:ln>
            <a:noFill/>
          </a:ln>
        </p:spPr>
        <p:txBody>
          <a:bodyPr>
            <a:normAutofit/>
          </a:bodyPr>
          <a:lstStyle/>
          <a:p>
            <a:r>
              <a:rPr lang="hr-HR" sz="4000"/>
              <a:t>Ustanci i njihovi vođe</a:t>
            </a:r>
            <a:endParaRPr lang="en-US" sz="4000"/>
          </a:p>
        </p:txBody>
      </p:sp>
      <p:pic>
        <p:nvPicPr>
          <p:cNvPr id="4" name="Slika 3">
            <a:extLst>
              <a:ext uri="{FF2B5EF4-FFF2-40B4-BE49-F238E27FC236}">
                <a16:creationId xmlns="" xmlns:a16="http://schemas.microsoft.com/office/drawing/2014/main" id="{23B787CD-7703-48CC-8176-E9EC9A837467}"/>
              </a:ext>
            </a:extLst>
          </p:cNvPr>
          <p:cNvPicPr>
            <a:picLocks noChangeAspect="1"/>
          </p:cNvPicPr>
          <p:nvPr/>
        </p:nvPicPr>
        <p:blipFill rotWithShape="1">
          <a:blip r:embed="rId2"/>
          <a:srcRect t="10525" r="3" b="32887"/>
          <a:stretch/>
        </p:blipFill>
        <p:spPr>
          <a:xfrm>
            <a:off x="20" y="10"/>
            <a:ext cx="2917436" cy="3407764"/>
          </a:xfrm>
          <a:prstGeom prst="rect">
            <a:avLst/>
          </a:prstGeom>
        </p:spPr>
      </p:pic>
      <p:pic>
        <p:nvPicPr>
          <p:cNvPr id="6" name="Slika 5">
            <a:extLst>
              <a:ext uri="{FF2B5EF4-FFF2-40B4-BE49-F238E27FC236}">
                <a16:creationId xmlns="" xmlns:a16="http://schemas.microsoft.com/office/drawing/2014/main" id="{66F16936-7474-42D2-ADA9-3E3444A7B661}"/>
              </a:ext>
            </a:extLst>
          </p:cNvPr>
          <p:cNvPicPr>
            <a:picLocks noChangeAspect="1"/>
          </p:cNvPicPr>
          <p:nvPr/>
        </p:nvPicPr>
        <p:blipFill rotWithShape="1">
          <a:blip r:embed="rId3"/>
          <a:srcRect r="-3" b="12505"/>
          <a:stretch/>
        </p:blipFill>
        <p:spPr>
          <a:xfrm>
            <a:off x="3008896" y="-2655"/>
            <a:ext cx="2917457" cy="3407774"/>
          </a:xfrm>
          <a:prstGeom prst="rect">
            <a:avLst/>
          </a:prstGeom>
        </p:spPr>
      </p:pic>
      <p:pic>
        <p:nvPicPr>
          <p:cNvPr id="5" name="Slika 4">
            <a:extLst>
              <a:ext uri="{FF2B5EF4-FFF2-40B4-BE49-F238E27FC236}">
                <a16:creationId xmlns="" xmlns:a16="http://schemas.microsoft.com/office/drawing/2014/main" id="{89A1E65A-3C07-4728-94BD-396AF3B2EB92}"/>
              </a:ext>
            </a:extLst>
          </p:cNvPr>
          <p:cNvPicPr>
            <a:picLocks noChangeAspect="1"/>
          </p:cNvPicPr>
          <p:nvPr/>
        </p:nvPicPr>
        <p:blipFill rotWithShape="1">
          <a:blip r:embed="rId4"/>
          <a:srcRect r="1006"/>
          <a:stretch/>
        </p:blipFill>
        <p:spPr>
          <a:xfrm>
            <a:off x="20" y="3494314"/>
            <a:ext cx="5926333" cy="3363686"/>
          </a:xfrm>
          <a:prstGeom prst="rect">
            <a:avLst/>
          </a:prstGeom>
        </p:spPr>
      </p:pic>
      <p:sp>
        <p:nvSpPr>
          <p:cNvPr id="3" name="Rezervirano mjesto sadržaja 2">
            <a:extLst>
              <a:ext uri="{FF2B5EF4-FFF2-40B4-BE49-F238E27FC236}">
                <a16:creationId xmlns="" xmlns:a16="http://schemas.microsoft.com/office/drawing/2014/main" id="{FA426AB2-1CF7-4D24-A521-B837A3F59F95}"/>
              </a:ext>
            </a:extLst>
          </p:cNvPr>
          <p:cNvSpPr>
            <a:spLocks noGrp="1"/>
          </p:cNvSpPr>
          <p:nvPr>
            <p:ph idx="1"/>
          </p:nvPr>
        </p:nvSpPr>
        <p:spPr>
          <a:xfrm>
            <a:off x="6400800" y="2121408"/>
            <a:ext cx="5118756" cy="4050792"/>
          </a:xfrm>
        </p:spPr>
        <p:txBody>
          <a:bodyPr>
            <a:normAutofit/>
          </a:bodyPr>
          <a:lstStyle/>
          <a:p>
            <a:r>
              <a:rPr lang="hr-HR" sz="2000" dirty="0"/>
              <a:t>Ustanci su bili podijeljeni u tri skupine. Prva je bila pod zapovjedništvom Ilije Gregorića koja je bila na slovenskom području.</a:t>
            </a:r>
            <a:endParaRPr lang="en-US" sz="2000" dirty="0"/>
          </a:p>
          <a:p>
            <a:r>
              <a:rPr lang="hr-HR" sz="2000" dirty="0"/>
              <a:t>Druga je bila pod zapovjedništvom Ivana Pasanca, na području između Save i Kupe, a treća skupina pod zapovjedništvom Matije Gupca, u Hrvatskom Zagorju.</a:t>
            </a:r>
          </a:p>
          <a:p>
            <a:r>
              <a:rPr lang="hr-HR" sz="2000" dirty="0"/>
              <a:t>Nakon početnih uspjeha, feudalna vojska je ubrzo slomila bunu. Gubec je s dijelom ustanika između 29. siječnja i 2. veljače 1573. godine iz Donje Stubice krenuo prema Zaboku i uspio osvojiti utvrđenu kuriju Šimuna Keglevića.</a:t>
            </a:r>
            <a:endParaRPr lang="en-US" sz="2000" dirty="0"/>
          </a:p>
        </p:txBody>
      </p:sp>
    </p:spTree>
    <p:extLst>
      <p:ext uri="{BB962C8B-B14F-4D97-AF65-F5344CB8AC3E}">
        <p14:creationId xmlns="" xmlns:p14="http://schemas.microsoft.com/office/powerpoint/2010/main" val="334287442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7546" y="321732"/>
            <a:ext cx="7058307" cy="1964266"/>
          </a:xfrm>
          <a:prstGeom prst="rect">
            <a:avLst/>
          </a:prstGeom>
          <a:solidFill>
            <a:srgbClr val="73655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 xmlns:a16="http://schemas.microsoft.com/office/drawing/2014/main" id="{93C312F4-0008-4F68-8A68-EA21AB152398}"/>
              </a:ext>
            </a:extLst>
          </p:cNvPr>
          <p:cNvSpPr>
            <a:spLocks noGrp="1"/>
          </p:cNvSpPr>
          <p:nvPr>
            <p:ph type="title"/>
          </p:nvPr>
        </p:nvSpPr>
        <p:spPr>
          <a:xfrm>
            <a:off x="524256" y="491260"/>
            <a:ext cx="6594189" cy="1625210"/>
          </a:xfrm>
        </p:spPr>
        <p:txBody>
          <a:bodyPr>
            <a:normAutofit/>
          </a:bodyPr>
          <a:lstStyle/>
          <a:p>
            <a:r>
              <a:rPr lang="hr-HR">
                <a:solidFill>
                  <a:srgbClr val="FFFFFF"/>
                </a:solidFill>
              </a:rPr>
              <a:t>Nakon bune</a:t>
            </a:r>
            <a:endParaRPr lang="en-US">
              <a:solidFill>
                <a:srgbClr val="FFFFFF"/>
              </a:solidFill>
            </a:endParaRPr>
          </a:p>
        </p:txBody>
      </p:sp>
      <p:pic>
        <p:nvPicPr>
          <p:cNvPr id="4" name="Slika 3">
            <a:extLst>
              <a:ext uri="{FF2B5EF4-FFF2-40B4-BE49-F238E27FC236}">
                <a16:creationId xmlns="" xmlns:a16="http://schemas.microsoft.com/office/drawing/2014/main" id="{700A268D-0F32-427B-BFA3-78D471D0AC91}"/>
              </a:ext>
            </a:extLst>
          </p:cNvPr>
          <p:cNvPicPr>
            <a:picLocks noChangeAspect="1"/>
          </p:cNvPicPr>
          <p:nvPr/>
        </p:nvPicPr>
        <p:blipFill rotWithShape="1">
          <a:blip r:embed="rId2"/>
          <a:srcRect t="3485" r="-1" b="19338"/>
          <a:stretch/>
        </p:blipFill>
        <p:spPr>
          <a:xfrm>
            <a:off x="327547" y="2454903"/>
            <a:ext cx="7058306" cy="4080254"/>
          </a:xfrm>
          <a:prstGeom prst="rect">
            <a:avLst/>
          </a:prstGeom>
        </p:spPr>
      </p:pic>
      <p:sp>
        <p:nvSpPr>
          <p:cNvPr id="11" name="Rectangle 10">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zervirano mjesto sadržaja 2">
            <a:extLst>
              <a:ext uri="{FF2B5EF4-FFF2-40B4-BE49-F238E27FC236}">
                <a16:creationId xmlns="" xmlns:a16="http://schemas.microsoft.com/office/drawing/2014/main" id="{A5A5A210-F8DB-4720-B6EA-61A2FA9964AE}"/>
              </a:ext>
            </a:extLst>
          </p:cNvPr>
          <p:cNvSpPr>
            <a:spLocks noGrp="1"/>
          </p:cNvSpPr>
          <p:nvPr>
            <p:ph idx="1"/>
          </p:nvPr>
        </p:nvSpPr>
        <p:spPr>
          <a:xfrm>
            <a:off x="8029319" y="917725"/>
            <a:ext cx="3424739" cy="4852362"/>
          </a:xfrm>
        </p:spPr>
        <p:txBody>
          <a:bodyPr anchor="ctr">
            <a:normAutofit/>
          </a:bodyPr>
          <a:lstStyle/>
          <a:p>
            <a:r>
              <a:rPr lang="hr-HR" sz="2000" dirty="0">
                <a:solidFill>
                  <a:srgbClr val="FFFFFF"/>
                </a:solidFill>
              </a:rPr>
              <a:t>Matija Gubec je nakon bitke zarobljen i odveden u Zagreb, gdje je pogubljen na Trgu svetog Marka 15. veljače 1573. godine na način da je morao nositi užarenu krunu na glavi nakon čega ga je mađarski vlastelin </a:t>
            </a:r>
            <a:r>
              <a:rPr lang="hr-HR" sz="2000" dirty="0" err="1">
                <a:solidFill>
                  <a:srgbClr val="FFFFFF"/>
                </a:solidFill>
              </a:rPr>
              <a:t>Morencz</a:t>
            </a:r>
            <a:r>
              <a:rPr lang="hr-HR" sz="2000" dirty="0">
                <a:solidFill>
                  <a:srgbClr val="FFFFFF"/>
                </a:solidFill>
              </a:rPr>
              <a:t> </a:t>
            </a:r>
            <a:r>
              <a:rPr lang="hr-HR" sz="2000" dirty="0" err="1">
                <a:solidFill>
                  <a:srgbClr val="FFFFFF"/>
                </a:solidFill>
              </a:rPr>
              <a:t>Bahiczy</a:t>
            </a:r>
            <a:r>
              <a:rPr lang="hr-HR" sz="2000" dirty="0">
                <a:solidFill>
                  <a:srgbClr val="FFFFFF"/>
                </a:solidFill>
              </a:rPr>
              <a:t> raščetvorio.</a:t>
            </a:r>
            <a:endParaRPr lang="en-US" sz="2000" dirty="0">
              <a:solidFill>
                <a:srgbClr val="FFFFFF"/>
              </a:solidFill>
            </a:endParaRPr>
          </a:p>
        </p:txBody>
      </p:sp>
    </p:spTree>
    <p:extLst>
      <p:ext uri="{BB962C8B-B14F-4D97-AF65-F5344CB8AC3E}">
        <p14:creationId xmlns="" xmlns:p14="http://schemas.microsoft.com/office/powerpoint/2010/main" val="420181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3BEEE7E0-7F4A-4713-8B0B-F82439D8E5DB}"/>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dirty="0"/>
              <a:t>                    HVALA NA GLEDANJU</a:t>
            </a:r>
            <a:r>
              <a:rPr lang="hr-HR" sz="6000" dirty="0"/>
              <a:t>!</a:t>
            </a:r>
            <a:endParaRPr lang="en-US" sz="6000" dirty="0"/>
          </a:p>
        </p:txBody>
      </p:sp>
      <p:sp>
        <p:nvSpPr>
          <p:cNvPr id="11" name="Freeform: Shape 10">
            <a:extLst>
              <a:ext uri="{FF2B5EF4-FFF2-40B4-BE49-F238E27FC236}">
                <a16:creationId xmlns="" xmlns:a16="http://schemas.microsoft.com/office/drawing/2014/main"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Rezervirano mjesto sadržaja 4">
            <a:extLst>
              <a:ext uri="{FF2B5EF4-FFF2-40B4-BE49-F238E27FC236}">
                <a16:creationId xmlns="" xmlns:a16="http://schemas.microsoft.com/office/drawing/2014/main" id="{CE398E7C-60C9-42EC-8F77-97B97F68AA29}"/>
              </a:ext>
            </a:extLst>
          </p:cNvPr>
          <p:cNvPicPr>
            <a:picLocks noGrp="1" noChangeAspect="1"/>
          </p:cNvPicPr>
          <p:nvPr>
            <p:ph idx="1"/>
          </p:nvPr>
        </p:nvPicPr>
        <p:blipFill rotWithShape="1">
          <a:blip r:embed="rId2">
            <a:extLst>
              <a:ext uri="{28A0092B-C50C-407E-A947-70E740481C1C}">
                <a14:useLocalDpi xmlns="" xmlns:a14="http://schemas.microsoft.com/office/drawing/2010/main" val="0"/>
              </a:ext>
              <a:ext uri="{837473B0-CC2E-450A-ABE3-18F120FF3D39}">
                <a1611:picAttrSrcUrl xmlns="" xmlns:a1611="http://schemas.microsoft.com/office/drawing/2016/11/main" r:id="rId3"/>
              </a:ext>
            </a:extLst>
          </a:blip>
          <a:srcRect l="5641" r="6518"/>
          <a:stretch/>
        </p:blipFill>
        <p:spPr>
          <a:xfrm>
            <a:off x="148648" y="149290"/>
            <a:ext cx="6024134" cy="6531428"/>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6" name="TekstniOkvir 5">
            <a:extLst>
              <a:ext uri="{FF2B5EF4-FFF2-40B4-BE49-F238E27FC236}">
                <a16:creationId xmlns="" xmlns:a16="http://schemas.microsoft.com/office/drawing/2014/main" id="{BD338F66-450D-47D2-9F09-9E1DCDEF9AE5}"/>
              </a:ext>
            </a:extLst>
          </p:cNvPr>
          <p:cNvSpPr txBox="1"/>
          <p:nvPr/>
        </p:nvSpPr>
        <p:spPr>
          <a:xfrm>
            <a:off x="10075264" y="6396688"/>
            <a:ext cx="226536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commons.wikimedia.org/wiki/File:Happy_smiley_face.png">
                  <a:extLst>
                    <a:ext uri="{A12FA001-AC4F-418D-AE19-62706E023703}">
                      <ahyp:hlinkClr xmlns="" xmlns:ahyp="http://schemas.microsoft.com/office/drawing/2018/hyperlinkcolor" val="tx"/>
                    </a:ext>
                  </a:extLst>
                </a:hlinkClick>
              </a:rPr>
              <a:t>Ta fotografija</a:t>
            </a:r>
            <a:r>
              <a:rPr lang="en-US" sz="700">
                <a:solidFill>
                  <a:srgbClr val="FFFFFF"/>
                </a:solidFill>
              </a:rPr>
              <a:t> korisnika Nepoznat autor: licenca </a:t>
            </a:r>
            <a:r>
              <a:rPr lang="en-US" sz="700">
                <a:solidFill>
                  <a:srgbClr val="FFFFFF"/>
                </a:solidFill>
                <a:hlinkClick r:id="rId4" tooltip="https://creativecommons.org/licenses/by-sa/3.0/">
                  <a:extLst>
                    <a:ext uri="{A12FA001-AC4F-418D-AE19-62706E023703}">
                      <ahyp:hlinkClr xmlns=""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 xmlns:p14="http://schemas.microsoft.com/office/powerpoint/2010/main" val="425414818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373</Words>
  <Application>Microsoft Office PowerPoint</Application>
  <PresentationFormat>Custom</PresentationFormat>
  <Paragraphs>26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Tema sustava Office</vt:lpstr>
      <vt:lpstr>SELJAČKA BUNA</vt:lpstr>
      <vt:lpstr>Početak</vt:lpstr>
      <vt:lpstr>Početak bune </vt:lpstr>
      <vt:lpstr>Vođa bune</vt:lpstr>
      <vt:lpstr>Buna</vt:lpstr>
      <vt:lpstr>Ustanci i njihovi vođe</vt:lpstr>
      <vt:lpstr>Nakon bune</vt:lpstr>
      <vt:lpstr>                    HVALA NA GLEDANJU!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SELJAČKA BUNA</dc:title>
  <dc:creator>Brunovic, Zeljko (Samobor)</dc:creator>
  <cp:lastModifiedBy>Mešo mekentoš</cp:lastModifiedBy>
  <cp:revision>6</cp:revision>
  <dcterms:created xsi:type="dcterms:W3CDTF">2020-05-16T12:26:38Z</dcterms:created>
  <dcterms:modified xsi:type="dcterms:W3CDTF">2020-05-21T10:05:53Z</dcterms:modified>
</cp:coreProperties>
</file>