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7561C-97BA-43BF-A3AE-6966C2E2CF21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7DF23-F41A-490B-8441-4C0664C288D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1744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7DF23-F41A-490B-8441-4C0664C288D9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1263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C412C1-1572-4661-A146-61844FF5961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5BC7CF-DE1D-4C08-9F88-CF0E4D0598A3}" type="datetimeFigureOut">
              <a:rPr lang="hr-HR" smtClean="0"/>
              <a:pPr/>
              <a:t>21.5.2020.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543800" cy="2593975"/>
          </a:xfrm>
        </p:spPr>
        <p:txBody>
          <a:bodyPr/>
          <a:lstStyle/>
          <a:p>
            <a:r>
              <a:rPr lang="hr-HR" sz="4000" b="1" u="sng" dirty="0" smtClean="0"/>
              <a:t>Buna na otoku Hvaru</a:t>
            </a:r>
            <a:endParaRPr lang="hr-HR" sz="4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6461760" cy="1066800"/>
          </a:xfrm>
        </p:spPr>
        <p:txBody>
          <a:bodyPr/>
          <a:lstStyle/>
          <a:p>
            <a:r>
              <a:rPr lang="hr-HR" dirty="0" err="1" smtClean="0"/>
              <a:t>Gabrijel</a:t>
            </a:r>
            <a:r>
              <a:rPr lang="hr-HR" dirty="0" smtClean="0"/>
              <a:t> Novosel 6.b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3009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Pučani nisu uspjeli dobiti borbu za ravnopravnost.</a:t>
            </a:r>
          </a:p>
          <a:p>
            <a:r>
              <a:rPr lang="hr-HR" dirty="0" smtClean="0"/>
              <a:t>Sin i potomci </a:t>
            </a:r>
            <a:r>
              <a:rPr lang="hr-HR" b="1" dirty="0" smtClean="0"/>
              <a:t>Matija Ivanića</a:t>
            </a:r>
            <a:r>
              <a:rPr lang="hr-HR" dirty="0" smtClean="0"/>
              <a:t> su nastavili diplomatsku borbu za ravnopravnost pučana.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2323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620962"/>
          </a:xfrm>
        </p:spPr>
        <p:txBody>
          <a:bodyPr/>
          <a:lstStyle/>
          <a:p>
            <a:r>
              <a:rPr lang="hr-HR" sz="2400" b="1" dirty="0" smtClean="0"/>
              <a:t>Korišteni izvori</a:t>
            </a:r>
            <a:r>
              <a:rPr lang="hr-HR" sz="2400" dirty="0" smtClean="0"/>
              <a:t>: 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>- Željko </a:t>
            </a:r>
            <a:r>
              <a:rPr lang="hr-HR" sz="2400" dirty="0" err="1"/>
              <a:t>Brdal</a:t>
            </a:r>
            <a:r>
              <a:rPr lang="hr-HR" sz="2400" dirty="0"/>
              <a:t> i Margita </a:t>
            </a:r>
            <a:r>
              <a:rPr lang="hr-HR" sz="2400" dirty="0" smtClean="0"/>
              <a:t>Madunić: Tragom prošlosti; udžbenik povijesti  za 6. razred osnovne škole</a:t>
            </a:r>
            <a:br>
              <a:rPr lang="hr-HR" sz="2400" dirty="0" smtClean="0"/>
            </a:br>
            <a:r>
              <a:rPr lang="hr-HR" sz="2400" dirty="0" smtClean="0"/>
              <a:t>- </a:t>
            </a:r>
            <a:r>
              <a:rPr lang="hr-HR" sz="2400" dirty="0" err="1" smtClean="0"/>
              <a:t>enciklopedija.hr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err="1"/>
              <a:t>W</a:t>
            </a:r>
            <a:r>
              <a:rPr lang="hr-HR" sz="2400" dirty="0" err="1" smtClean="0"/>
              <a:t>ikipedija</a:t>
            </a:r>
            <a:endParaRPr lang="hr-H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50" y="2057399"/>
            <a:ext cx="357767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66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i kada?</a:t>
            </a:r>
            <a:endParaRPr lang="hr-H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Buna je izbila </a:t>
            </a:r>
            <a:r>
              <a:rPr lang="hr-HR" b="1" dirty="0" smtClean="0"/>
              <a:t>1510</a:t>
            </a:r>
            <a:r>
              <a:rPr lang="hr-HR" dirty="0" smtClean="0"/>
              <a:t>. god. </a:t>
            </a:r>
          </a:p>
          <a:p>
            <a:r>
              <a:rPr lang="hr-HR" dirty="0" smtClean="0"/>
              <a:t>Buna je izbila na otoku </a:t>
            </a:r>
            <a:r>
              <a:rPr lang="hr-HR" b="1" dirty="0" smtClean="0"/>
              <a:t>Hvaru  </a:t>
            </a:r>
            <a:endParaRPr lang="hr-H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4980317" cy="18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11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Nasilno i nečovječno postupanje </a:t>
            </a:r>
            <a:r>
              <a:rPr lang="hr-HR" b="1" dirty="0"/>
              <a:t>M</a:t>
            </a:r>
            <a:r>
              <a:rPr lang="hr-HR" b="1" dirty="0" smtClean="0"/>
              <a:t>lečana</a:t>
            </a:r>
            <a:r>
              <a:rPr lang="hr-HR" dirty="0" smtClean="0"/>
              <a:t> prema pučanima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     Zastava </a:t>
            </a:r>
            <a:r>
              <a:rPr lang="hr-HR" dirty="0"/>
              <a:t>Mletačke republike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38766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96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se sukobio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Pučani predvođeni </a:t>
            </a:r>
            <a:r>
              <a:rPr lang="hr-HR" b="1" dirty="0" err="1"/>
              <a:t>M</a:t>
            </a:r>
            <a:r>
              <a:rPr lang="hr-HR" b="1" dirty="0" err="1" smtClean="0"/>
              <a:t>atijem</a:t>
            </a:r>
            <a:r>
              <a:rPr lang="hr-HR" b="1" dirty="0" smtClean="0"/>
              <a:t> </a:t>
            </a:r>
            <a:r>
              <a:rPr lang="hr-HR" b="1" dirty="0" err="1" smtClean="0"/>
              <a:t>Ivanićom</a:t>
            </a:r>
            <a:endParaRPr lang="hr-HR" b="1" dirty="0" smtClean="0"/>
          </a:p>
          <a:p>
            <a:r>
              <a:rPr lang="hr-HR" dirty="0"/>
              <a:t>Mlečani predvođeni  </a:t>
            </a:r>
            <a:r>
              <a:rPr lang="hr-HR" dirty="0" err="1" smtClean="0"/>
              <a:t>Zuanom</a:t>
            </a:r>
            <a:r>
              <a:rPr lang="hr-HR" dirty="0" smtClean="0"/>
              <a:t> </a:t>
            </a:r>
            <a:r>
              <a:rPr lang="hr-HR" dirty="0" err="1" smtClean="0"/>
              <a:t>Navajerom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                                                                       </a:t>
            </a:r>
          </a:p>
          <a:p>
            <a:pPr marL="114300" indent="0">
              <a:buNone/>
            </a:pPr>
            <a:r>
              <a:rPr lang="hr-HR" dirty="0" smtClean="0"/>
              <a:t>                                                               Zastava Mletačke republike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10233"/>
            <a:ext cx="4739316" cy="33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39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Događaji 1510. godine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Matija </a:t>
            </a:r>
            <a:r>
              <a:rPr lang="hr-HR" b="1" dirty="0" smtClean="0"/>
              <a:t>Ivanić </a:t>
            </a:r>
            <a:r>
              <a:rPr lang="hr-HR" dirty="0" smtClean="0"/>
              <a:t>s pučanima probija u grad Hvar, ubija neke plemića, a neke stavlja u ropstvo</a:t>
            </a:r>
            <a:endParaRPr lang="hr-HR" dirty="0"/>
          </a:p>
          <a:p>
            <a:r>
              <a:rPr lang="hr-HR" dirty="0" smtClean="0"/>
              <a:t>pobuna ostavlja snažan trag u Dalmaciji</a:t>
            </a:r>
          </a:p>
          <a:p>
            <a:r>
              <a:rPr lang="vi-VN" dirty="0" smtClean="0"/>
              <a:t>međutim</a:t>
            </a:r>
            <a:r>
              <a:rPr lang="hr-HR" dirty="0" smtClean="0"/>
              <a:t>, </a:t>
            </a:r>
            <a:r>
              <a:rPr lang="hr-HR" b="1" dirty="0" smtClean="0"/>
              <a:t>mletačka vlada </a:t>
            </a:r>
            <a:r>
              <a:rPr lang="hr-HR" dirty="0" smtClean="0"/>
              <a:t>ne daje veliku pažnju </a:t>
            </a:r>
            <a:r>
              <a:rPr lang="hr-HR" b="1" dirty="0" smtClean="0"/>
              <a:t>ustanku</a:t>
            </a:r>
            <a:endParaRPr lang="hr-H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4" y="3231900"/>
            <a:ext cx="4261509" cy="31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83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Događaji 1511. godine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rvi dio godine pučani su se umirili</a:t>
            </a:r>
          </a:p>
          <a:p>
            <a:r>
              <a:rPr lang="hr-HR" dirty="0"/>
              <a:t>d</a:t>
            </a:r>
            <a:r>
              <a:rPr lang="hr-HR" dirty="0" smtClean="0"/>
              <a:t>rugi dio godine se cijela </a:t>
            </a:r>
            <a:r>
              <a:rPr lang="hr-HR" b="1" dirty="0"/>
              <a:t>D</a:t>
            </a:r>
            <a:r>
              <a:rPr lang="hr-HR" b="1" dirty="0" smtClean="0"/>
              <a:t>almacija</a:t>
            </a:r>
            <a:r>
              <a:rPr lang="hr-HR" dirty="0" smtClean="0"/>
              <a:t> pobunila i </a:t>
            </a:r>
            <a:r>
              <a:rPr lang="hr-HR" dirty="0"/>
              <a:t>M</a:t>
            </a:r>
            <a:r>
              <a:rPr lang="hr-HR" dirty="0" smtClean="0"/>
              <a:t>lečani su poslali još više vojske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086225" cy="307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6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Događaji 1512. godine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848600" cy="4800600"/>
          </a:xfrm>
        </p:spPr>
        <p:txBody>
          <a:bodyPr/>
          <a:lstStyle/>
          <a:p>
            <a:r>
              <a:rPr lang="hr-HR" dirty="0" smtClean="0"/>
              <a:t>Mletačka republika šalje novog </a:t>
            </a:r>
            <a:r>
              <a:rPr lang="hr-HR" dirty="0" smtClean="0"/>
              <a:t>providura </a:t>
            </a:r>
            <a:r>
              <a:rPr lang="hr-HR" dirty="0" err="1" smtClean="0"/>
              <a:t>Sebastiana</a:t>
            </a:r>
            <a:r>
              <a:rPr lang="hr-HR" dirty="0"/>
              <a:t> </a:t>
            </a:r>
            <a:r>
              <a:rPr lang="hr-HR" dirty="0" err="1" smtClean="0"/>
              <a:t>Giustiniana</a:t>
            </a:r>
            <a:endParaRPr lang="hr-HR" dirty="0" smtClean="0"/>
          </a:p>
          <a:p>
            <a:r>
              <a:rPr lang="hr-HR" dirty="0" smtClean="0"/>
              <a:t>Na grubi način pokušava slomiti otpor </a:t>
            </a:r>
            <a:r>
              <a:rPr lang="hr-HR" b="1" dirty="0" smtClean="0"/>
              <a:t>hrvatskih pobunjenika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547938"/>
            <a:ext cx="4543425" cy="336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84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Događaji 1513. godine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Sebastian</a:t>
            </a:r>
            <a:r>
              <a:rPr lang="hr-HR" dirty="0" smtClean="0"/>
              <a:t> </a:t>
            </a:r>
            <a:r>
              <a:rPr lang="hr-HR" dirty="0" err="1" smtClean="0"/>
              <a:t>Giustinian</a:t>
            </a:r>
            <a:r>
              <a:rPr lang="hr-HR" dirty="0" smtClean="0"/>
              <a:t> gubi </a:t>
            </a:r>
            <a:r>
              <a:rPr lang="hr-HR" b="1" dirty="0" smtClean="0"/>
              <a:t>bitku kod </a:t>
            </a:r>
            <a:r>
              <a:rPr lang="hr-HR" b="1" dirty="0" err="1" smtClean="0"/>
              <a:t>Jelse</a:t>
            </a:r>
            <a:r>
              <a:rPr lang="hr-HR" b="1" dirty="0" smtClean="0"/>
              <a:t> </a:t>
            </a:r>
            <a:r>
              <a:rPr lang="hr-HR" dirty="0" smtClean="0"/>
              <a:t>od </a:t>
            </a:r>
            <a:r>
              <a:rPr lang="hr-HR" dirty="0" err="1"/>
              <a:t>I</a:t>
            </a:r>
            <a:r>
              <a:rPr lang="hr-HR" dirty="0" err="1" smtClean="0"/>
              <a:t>vanićevih</a:t>
            </a:r>
            <a:r>
              <a:rPr lang="hr-HR" dirty="0" smtClean="0"/>
              <a:t> snaga</a:t>
            </a:r>
          </a:p>
          <a:p>
            <a:r>
              <a:rPr lang="hr-HR" dirty="0" smtClean="0"/>
              <a:t>Nakon toga gubi i </a:t>
            </a:r>
            <a:r>
              <a:rPr lang="hr-HR" dirty="0" err="1" smtClean="0"/>
              <a:t>providursku</a:t>
            </a:r>
            <a:r>
              <a:rPr lang="hr-HR" dirty="0" smtClean="0"/>
              <a:t> </a:t>
            </a:r>
            <a:r>
              <a:rPr lang="hr-HR" dirty="0"/>
              <a:t>službu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586038"/>
            <a:ext cx="4653688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6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Događaji 1514. godine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ovi napad pučana na grad Hvar</a:t>
            </a:r>
          </a:p>
          <a:p>
            <a:r>
              <a:rPr lang="hr-HR" dirty="0" smtClean="0"/>
              <a:t>Venecija šalje 15 </a:t>
            </a:r>
            <a:r>
              <a:rPr lang="hr-HR" b="1" dirty="0" smtClean="0"/>
              <a:t>ratnih galija </a:t>
            </a:r>
          </a:p>
          <a:p>
            <a:r>
              <a:rPr lang="hr-HR" dirty="0"/>
              <a:t>d</a:t>
            </a:r>
            <a:r>
              <a:rPr lang="hr-HR" dirty="0" smtClean="0"/>
              <a:t>o listopada ugušen </a:t>
            </a:r>
            <a:r>
              <a:rPr lang="hr-HR" b="1" dirty="0" smtClean="0"/>
              <a:t>ustanak</a:t>
            </a:r>
            <a:endParaRPr lang="hr-HR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52368"/>
            <a:ext cx="4495800" cy="312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3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425</TotalTime>
  <Words>197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Buna na otoku Hvaru</vt:lpstr>
      <vt:lpstr>Gdje i kada?</vt:lpstr>
      <vt:lpstr>Povod</vt:lpstr>
      <vt:lpstr>Tko se sukobio</vt:lpstr>
      <vt:lpstr>Događaji 1510. godine</vt:lpstr>
      <vt:lpstr>Događaji 1511. godine</vt:lpstr>
      <vt:lpstr>Događaji 1512. godine</vt:lpstr>
      <vt:lpstr>Događaji 1513. godine </vt:lpstr>
      <vt:lpstr>Događaji 1514. godine</vt:lpstr>
      <vt:lpstr>Zaključak</vt:lpstr>
      <vt:lpstr>Korišteni izvori:   - Željko Brdal i Margita Madunić: Tragom prošlosti; udžbenik povijesti  za 6. razred osnovne škole - enciklopedija.hr Wikipedija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Buna na otoku Hvaru</dc:title>
  <dc:creator>baga</dc:creator>
  <cp:lastModifiedBy>Mešo mekentoš</cp:lastModifiedBy>
  <cp:revision>19</cp:revision>
  <dcterms:created xsi:type="dcterms:W3CDTF">2020-05-01T10:37:20Z</dcterms:created>
  <dcterms:modified xsi:type="dcterms:W3CDTF">2020-05-21T10:04:30Z</dcterms:modified>
</cp:coreProperties>
</file>