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7" r:id="rId10"/>
    <p:sldId id="264" r:id="rId11"/>
    <p:sldId id="263" r:id="rId12"/>
    <p:sldId id="265" r:id="rId13"/>
    <p:sldId id="266" r:id="rId14"/>
    <p:sldId id="269" r:id="rId15"/>
    <p:sldId id="270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arnet-my.sharepoint.com/:p:/g/personal/roko_kelneric_skole_hr/Efc4yo3zTJpKgFKvvKk-7UoBArWx34C7xptDsI6DLzVDww?e=4:KrHtyT&amp;at=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TvwwPObsF8&amp;list=PL9Mz0Kqh3YKorkVGoRnb-dwQmLtgKd01E&amp;index=15&amp;t=0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APSOLUTISTIČKA I PARLAMENTARNA MONARHIJA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šo mekentoš\Desktop\WEB STRANICA\Dvorac Versailles - Nika Geušić, 6.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7441124" cy="525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Nakon što si uživao / uživala u plakatima o dvorcu </a:t>
            </a:r>
            <a:r>
              <a:rPr lang="hr-HR" dirty="0" err="1" smtClean="0"/>
              <a:t>Versailles</a:t>
            </a:r>
            <a:r>
              <a:rPr lang="hr-HR" dirty="0" smtClean="0"/>
              <a:t> </a:t>
            </a:r>
            <a:r>
              <a:rPr lang="hr-HR" dirty="0" err="1" smtClean="0"/>
              <a:t>Nie</a:t>
            </a:r>
            <a:r>
              <a:rPr lang="hr-HR" dirty="0" smtClean="0"/>
              <a:t> </a:t>
            </a:r>
            <a:r>
              <a:rPr lang="hr-HR" dirty="0" err="1" smtClean="0"/>
              <a:t>Kleščić</a:t>
            </a:r>
            <a:r>
              <a:rPr lang="hr-HR" dirty="0" smtClean="0"/>
              <a:t>, 6.a i Nike </a:t>
            </a:r>
            <a:r>
              <a:rPr lang="hr-HR" dirty="0" err="1" smtClean="0"/>
              <a:t>Geušić</a:t>
            </a:r>
            <a:r>
              <a:rPr lang="hr-HR" dirty="0" smtClean="0"/>
              <a:t>, 6.b, (možeš ih otvoriti i na web stranici), </a:t>
            </a:r>
            <a:r>
              <a:rPr lang="hr-HR" dirty="0" smtClean="0"/>
              <a:t>otvori prezentacije </a:t>
            </a:r>
            <a:r>
              <a:rPr lang="hr-HR" dirty="0" smtClean="0"/>
              <a:t>Karle Jelić, 6.b i Dore </a:t>
            </a:r>
            <a:r>
              <a:rPr lang="hr-HR" dirty="0" err="1" smtClean="0"/>
              <a:t>Vučinić</a:t>
            </a:r>
            <a:r>
              <a:rPr lang="hr-HR" dirty="0" smtClean="0"/>
              <a:t>, 6.c da bi saznao /saznala još </a:t>
            </a:r>
            <a:r>
              <a:rPr lang="hr-HR" dirty="0" smtClean="0"/>
              <a:t>zanimljivosti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FontTx/>
              <a:buChar char="-"/>
            </a:pPr>
            <a:r>
              <a:rPr lang="hr-HR" sz="2400" dirty="0" smtClean="0"/>
              <a:t>NAPOMENA: plakate i prezentacije stavljam abecednim redom razreda </a:t>
            </a:r>
            <a:r>
              <a:rPr lang="hr-HR" sz="2400" dirty="0" smtClean="0">
                <a:sym typeface="Wingdings" pitchFamily="2" charset="2"/>
              </a:rPr>
              <a:t></a:t>
            </a:r>
          </a:p>
          <a:p>
            <a:pPr>
              <a:buNone/>
            </a:pPr>
            <a:endParaRPr lang="hr-H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 obzirom da je čokolada u Francuskoj vezana uz </a:t>
            </a:r>
            <a:r>
              <a:rPr lang="hr-HR" dirty="0" err="1" smtClean="0"/>
              <a:t>Luja</a:t>
            </a:r>
            <a:r>
              <a:rPr lang="hr-HR" dirty="0" smtClean="0"/>
              <a:t> XIV., klikni na ovu poveznicu i saznaj što je Roko </a:t>
            </a:r>
            <a:r>
              <a:rPr lang="hr-HR" dirty="0" err="1" smtClean="0"/>
              <a:t>Kelnerić</a:t>
            </a:r>
            <a:r>
              <a:rPr lang="hr-HR" dirty="0" smtClean="0"/>
              <a:t>, 6.a, napisao o čokoladi </a:t>
            </a:r>
            <a:r>
              <a:rPr lang="hr-HR" u="sng" dirty="0" smtClean="0">
                <a:hlinkClick r:id="rId2"/>
              </a:rPr>
              <a:t>https://carnet-my.sharepoint.com/:p:/g/personal/roko_kelneric_skole_hr/Efc4yo3zTJpKgFKvvKk-7UoBArWx34C7xptDsI6DLzVDww?e=4%3AKrHtyT&amp;at=9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Zatim otvori prezentaciju Tene Raić, 6.b i pročitaj još </a:t>
            </a:r>
            <a:r>
              <a:rPr lang="hr-HR" dirty="0" smtClean="0"/>
              <a:t>zanimljivosti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Zapiši:</a:t>
            </a:r>
          </a:p>
          <a:p>
            <a:endParaRPr lang="hr-HR" dirty="0" smtClean="0"/>
          </a:p>
          <a:p>
            <a:pPr lvl="0"/>
            <a:r>
              <a:rPr lang="hr-HR" dirty="0" smtClean="0">
                <a:solidFill>
                  <a:srgbClr val="FF0000"/>
                </a:solidFill>
              </a:rPr>
              <a:t>Francuska</a:t>
            </a:r>
            <a:r>
              <a:rPr lang="hr-HR" dirty="0" smtClean="0"/>
              <a:t> - </a:t>
            </a:r>
            <a:r>
              <a:rPr lang="hr-HR" dirty="0" err="1" smtClean="0"/>
              <a:t>Luj</a:t>
            </a:r>
            <a:r>
              <a:rPr lang="hr-HR" dirty="0" smtClean="0"/>
              <a:t> XIV. (</a:t>
            </a:r>
            <a:r>
              <a:rPr lang="hr-HR" i="1" dirty="0" smtClean="0"/>
              <a:t>Kralj Sunce</a:t>
            </a:r>
            <a:r>
              <a:rPr lang="hr-HR" dirty="0" smtClean="0"/>
              <a:t>) – plemstvo gubi utjecaj u politici</a:t>
            </a:r>
          </a:p>
          <a:p>
            <a:pPr lvl="0">
              <a:buNone/>
            </a:pPr>
            <a:r>
              <a:rPr lang="hr-HR" dirty="0" smtClean="0"/>
              <a:t>                        </a:t>
            </a:r>
            <a:r>
              <a:rPr lang="hr-HR" dirty="0" smtClean="0"/>
              <a:t>  </a:t>
            </a:r>
            <a:r>
              <a:rPr lang="hr-HR" dirty="0" smtClean="0"/>
              <a:t>- oslanja se na bogato građanstvo </a:t>
            </a:r>
            <a:endParaRPr lang="hr-HR" dirty="0" smtClean="0"/>
          </a:p>
          <a:p>
            <a:pPr lvl="0">
              <a:buNone/>
            </a:pPr>
            <a:r>
              <a:rPr lang="hr-HR" dirty="0" smtClean="0"/>
              <a:t> </a:t>
            </a:r>
            <a:r>
              <a:rPr lang="hr-HR" dirty="0" smtClean="0"/>
              <a:t>                           </a:t>
            </a:r>
            <a:r>
              <a:rPr lang="hr-HR" dirty="0" smtClean="0"/>
              <a:t>(</a:t>
            </a:r>
            <a:r>
              <a:rPr lang="hr-HR" dirty="0" smtClean="0"/>
              <a:t>gospodarski razvoj) i vojsku                                             </a:t>
            </a:r>
          </a:p>
          <a:p>
            <a:pPr lvl="0">
              <a:buNone/>
            </a:pPr>
            <a:r>
              <a:rPr lang="hr-HR" dirty="0" smtClean="0"/>
              <a:t>                        - dvorac </a:t>
            </a:r>
            <a:r>
              <a:rPr lang="hr-HR" dirty="0" err="1" smtClean="0"/>
              <a:t>Versailles</a:t>
            </a:r>
            <a:endParaRPr lang="hr-HR" dirty="0" smtClean="0"/>
          </a:p>
          <a:p>
            <a:pPr lvl="0"/>
            <a:r>
              <a:rPr lang="hr-HR" dirty="0" smtClean="0">
                <a:solidFill>
                  <a:srgbClr val="FF0000"/>
                </a:solidFill>
              </a:rPr>
              <a:t>Habsburgovci</a:t>
            </a:r>
            <a:r>
              <a:rPr lang="hr-HR" dirty="0" smtClean="0"/>
              <a:t> - Marija Terezija i Josip II.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Engleskoj je kraljevska obitelj željela vladati apsolutistički, ali im je zapreka bio parlament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hr-HR" dirty="0" smtClean="0"/>
              <a:t>Što je parlament? (možeš se poslužiti pojmovnikom</a:t>
            </a:r>
            <a:r>
              <a:rPr lang="hr-HR" dirty="0" smtClean="0"/>
              <a:t>)</a:t>
            </a:r>
          </a:p>
          <a:p>
            <a:endParaRPr lang="hr-HR" dirty="0" smtClean="0"/>
          </a:p>
          <a:p>
            <a:r>
              <a:rPr lang="hr-HR" dirty="0" smtClean="0"/>
              <a:t>U Engleskoj parlament postoji još od XIII. stoljeća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hr-HR" dirty="0" smtClean="0"/>
              <a:t>Postoji li danas u Hrvatskoj takva institucija?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Kralj Karlo I. odlučio je vladati bez parlamenta i raspustio ga je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Uveo je nove poreze i zakone koji su mu trebali pomoći da uspostavi apsolutističku </a:t>
            </a:r>
            <a:r>
              <a:rPr lang="hr-HR" dirty="0" smtClean="0"/>
              <a:t>vlast</a:t>
            </a:r>
          </a:p>
          <a:p>
            <a:endParaRPr lang="hr-HR" dirty="0" smtClean="0"/>
          </a:p>
          <a:p>
            <a:r>
              <a:rPr lang="hr-HR" dirty="0" smtClean="0"/>
              <a:t>Što misliš, što se tada dogodilo u Engleskoj?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Mešo mekentoš\Downloads\Carolus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524000"/>
            <a:ext cx="2286000" cy="2892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hr-HR" dirty="0" smtClean="0"/>
              <a:t>Izbio je </a:t>
            </a:r>
            <a:r>
              <a:rPr lang="hr-HR" dirty="0" smtClean="0">
                <a:solidFill>
                  <a:srgbClr val="FF0000"/>
                </a:solidFill>
              </a:rPr>
              <a:t>građanski rat </a:t>
            </a:r>
            <a:r>
              <a:rPr lang="hr-HR" dirty="0" smtClean="0"/>
              <a:t>između pristaša parlamenta i pristaša kralja</a:t>
            </a:r>
          </a:p>
          <a:p>
            <a:r>
              <a:rPr lang="hr-HR" dirty="0" smtClean="0"/>
              <a:t>Vodstvo parlamentarne vojske </a:t>
            </a:r>
          </a:p>
          <a:p>
            <a:pPr>
              <a:buNone/>
            </a:pPr>
            <a:r>
              <a:rPr lang="hr-HR" dirty="0" smtClean="0"/>
              <a:t>    preuzeo je </a:t>
            </a:r>
            <a:r>
              <a:rPr lang="hr-HR" dirty="0" smtClean="0">
                <a:solidFill>
                  <a:srgbClr val="FF0000"/>
                </a:solidFill>
              </a:rPr>
              <a:t>Oliver </a:t>
            </a:r>
            <a:r>
              <a:rPr lang="hr-HR" dirty="0" err="1" smtClean="0">
                <a:solidFill>
                  <a:srgbClr val="FF0000"/>
                </a:solidFill>
              </a:rPr>
              <a:t>Cromwell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hr-HR" dirty="0" smtClean="0"/>
              <a:t>    (o njemu možeš saznati više</a:t>
            </a:r>
          </a:p>
          <a:p>
            <a:pPr>
              <a:buNone/>
            </a:pPr>
            <a:r>
              <a:rPr lang="hr-HR" dirty="0" smtClean="0"/>
              <a:t>    u prezentaciji Luke </a:t>
            </a:r>
          </a:p>
          <a:p>
            <a:pPr>
              <a:buNone/>
            </a:pPr>
            <a:r>
              <a:rPr lang="hr-HR" dirty="0" smtClean="0"/>
              <a:t>     </a:t>
            </a:r>
            <a:r>
              <a:rPr lang="hr-HR" dirty="0" err="1" smtClean="0"/>
              <a:t>Majcenovića</a:t>
            </a:r>
            <a:r>
              <a:rPr lang="hr-HR" dirty="0" smtClean="0"/>
              <a:t>, 6.c)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MacBook Pro\Desktop\640px-Oliver_Cromwell_by_Samuel_Cooper.jpg"/>
          <p:cNvPicPr>
            <a:picLocks noChangeAspect="1" noChangeArrowheads="1"/>
          </p:cNvPicPr>
          <p:nvPr/>
        </p:nvPicPr>
        <p:blipFill>
          <a:blip r:embed="rId2"/>
          <a:srcRect l="11414" r="7402"/>
          <a:stretch>
            <a:fillRect/>
          </a:stretch>
        </p:blipFill>
        <p:spPr bwMode="auto">
          <a:xfrm>
            <a:off x="5181600" y="1752600"/>
            <a:ext cx="3048000" cy="456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hr-HR" dirty="0" smtClean="0"/>
              <a:t>Parlamentarna vojska je pobijedila, kralj je osuđen i pogubljen, a Engleska je proglašena </a:t>
            </a:r>
            <a:r>
              <a:rPr lang="hr-HR" dirty="0" smtClean="0">
                <a:solidFill>
                  <a:srgbClr val="FF0000"/>
                </a:solidFill>
              </a:rPr>
              <a:t>republikom</a:t>
            </a:r>
          </a:p>
          <a:p>
            <a:r>
              <a:rPr lang="hr-HR" dirty="0" smtClean="0"/>
              <a:t>Oliver </a:t>
            </a:r>
            <a:r>
              <a:rPr lang="hr-HR" dirty="0" err="1" smtClean="0"/>
              <a:t>Cromwell</a:t>
            </a:r>
            <a:r>
              <a:rPr lang="hr-HR" dirty="0" smtClean="0"/>
              <a:t> je uklonio parlament i uveo diktaturu → zavladao je kao </a:t>
            </a:r>
            <a:r>
              <a:rPr lang="hr-HR" dirty="0" smtClean="0">
                <a:solidFill>
                  <a:srgbClr val="FF0000"/>
                </a:solidFill>
              </a:rPr>
              <a:t>lord zaštitnik</a:t>
            </a:r>
          </a:p>
          <a:p>
            <a:r>
              <a:rPr lang="hr-HR" dirty="0" smtClean="0"/>
              <a:t>Nakon njegove smrti situacija se mijenja i na vlast se vraća sin pogubljenog kralja Karla I</a:t>
            </a:r>
            <a:r>
              <a:rPr lang="hr-HR" dirty="0" smtClean="0"/>
              <a:t>., te </a:t>
            </a:r>
            <a:r>
              <a:rPr lang="hr-HR" dirty="0" smtClean="0"/>
              <a:t>Engleska ponovno postaje kraljevina</a:t>
            </a:r>
          </a:p>
          <a:p>
            <a:r>
              <a:rPr lang="hr-HR" dirty="0" smtClean="0"/>
              <a:t>S kraljem je vladao i parlament i zbog toga Englesku nazivamo </a:t>
            </a:r>
            <a:r>
              <a:rPr lang="hr-HR" dirty="0" smtClean="0">
                <a:solidFill>
                  <a:srgbClr val="FF0000"/>
                </a:solidFill>
              </a:rPr>
              <a:t>parlamentarnom monarhijom </a:t>
            </a:r>
            <a:r>
              <a:rPr lang="hr-HR" dirty="0" smtClean="0"/>
              <a:t>→ vladar nema neograničenu vlast, nego je dijeli s parlamentom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Zapiši:</a:t>
            </a:r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- </a:t>
            </a:r>
            <a:r>
              <a:rPr lang="hr-HR" dirty="0" smtClean="0">
                <a:solidFill>
                  <a:srgbClr val="FF0000"/>
                </a:solidFill>
              </a:rPr>
              <a:t>parlamentarna monarhija </a:t>
            </a:r>
            <a:r>
              <a:rPr lang="hr-HR" dirty="0" smtClean="0"/>
              <a:t>– </a:t>
            </a:r>
            <a:r>
              <a:rPr lang="hr-HR" dirty="0" err="1" smtClean="0"/>
              <a:t>monarhija</a:t>
            </a:r>
            <a:r>
              <a:rPr lang="hr-HR" dirty="0" smtClean="0"/>
              <a:t> u kojoj vladar vlast dijeli s parlamentom, njegova vlast nije neograničena</a:t>
            </a:r>
          </a:p>
          <a:p>
            <a:pPr lvl="0"/>
            <a:r>
              <a:rPr lang="hr-HR" dirty="0" smtClean="0">
                <a:solidFill>
                  <a:srgbClr val="FF0000"/>
                </a:solidFill>
              </a:rPr>
              <a:t>Engleska</a:t>
            </a:r>
            <a:r>
              <a:rPr lang="hr-HR" dirty="0" smtClean="0"/>
              <a:t> – pokušaj uvođenja apsolutizma → Karlo I. raspustio parlament → </a:t>
            </a:r>
            <a:r>
              <a:rPr lang="hr-HR" dirty="0" smtClean="0">
                <a:solidFill>
                  <a:srgbClr val="FF0000"/>
                </a:solidFill>
              </a:rPr>
              <a:t>građanski rat: pristaše parlamenta ↔ pristaše kralja </a:t>
            </a:r>
            <a:r>
              <a:rPr lang="hr-HR" dirty="0" smtClean="0"/>
              <a:t>→ pobjeda parlamenta (vojsku vodio </a:t>
            </a:r>
            <a:r>
              <a:rPr lang="hr-HR" dirty="0" smtClean="0">
                <a:solidFill>
                  <a:srgbClr val="FF0000"/>
                </a:solidFill>
              </a:rPr>
              <a:t>Oliver </a:t>
            </a:r>
            <a:r>
              <a:rPr lang="hr-HR" dirty="0" err="1" smtClean="0">
                <a:solidFill>
                  <a:srgbClr val="FF0000"/>
                </a:solidFill>
              </a:rPr>
              <a:t>Cromwell</a:t>
            </a:r>
            <a:r>
              <a:rPr lang="hr-HR" dirty="0" smtClean="0"/>
              <a:t>) → kralj je pogubljen, Engleska postaje </a:t>
            </a:r>
            <a:r>
              <a:rPr lang="hr-HR" dirty="0" smtClean="0">
                <a:solidFill>
                  <a:srgbClr val="FF0000"/>
                </a:solidFill>
              </a:rPr>
              <a:t>republika</a:t>
            </a:r>
            <a:r>
              <a:rPr lang="hr-HR" dirty="0" smtClean="0"/>
              <a:t>; </a:t>
            </a:r>
            <a:r>
              <a:rPr lang="hr-HR" dirty="0" err="1" smtClean="0"/>
              <a:t>Cromwell</a:t>
            </a:r>
            <a:r>
              <a:rPr lang="hr-HR" dirty="0" smtClean="0"/>
              <a:t> je uveo diktaturu → nakon smrti </a:t>
            </a:r>
            <a:r>
              <a:rPr lang="hr-HR" dirty="0" err="1" smtClean="0"/>
              <a:t>Cromwella</a:t>
            </a:r>
            <a:r>
              <a:rPr lang="hr-HR" dirty="0" smtClean="0"/>
              <a:t>, Engleska ponovno postaje </a:t>
            </a:r>
            <a:r>
              <a:rPr lang="hr-HR" dirty="0" smtClean="0">
                <a:solidFill>
                  <a:srgbClr val="FF0000"/>
                </a:solidFill>
              </a:rPr>
              <a:t>monarhija (parlamentarna)</a:t>
            </a:r>
            <a:r>
              <a:rPr lang="hr-HR" dirty="0" smtClean="0"/>
              <a:t> 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Za </a:t>
            </a:r>
            <a:r>
              <a:rPr lang="hr-HR" dirty="0" smtClean="0">
                <a:solidFill>
                  <a:srgbClr val="FF0000"/>
                </a:solidFill>
              </a:rPr>
              <a:t>domaću zadaću </a:t>
            </a:r>
            <a:r>
              <a:rPr lang="hr-HR" dirty="0" smtClean="0"/>
              <a:t>riješi radnu bilježnicu na stranicama 58 i 59 (osam zadataka</a:t>
            </a:r>
            <a:r>
              <a:rPr lang="hr-HR" dirty="0" smtClean="0"/>
              <a:t>) – ne trebaš slati</a:t>
            </a:r>
          </a:p>
          <a:p>
            <a:endParaRPr lang="hr-HR" dirty="0" smtClean="0"/>
          </a:p>
          <a:p>
            <a:r>
              <a:rPr lang="hr-HR" dirty="0" smtClean="0"/>
              <a:t>U bilježnicu svojim riječima napiši:</a:t>
            </a:r>
          </a:p>
          <a:p>
            <a:pPr>
              <a:buNone/>
            </a:pPr>
            <a:r>
              <a:rPr lang="hr-HR" dirty="0" smtClean="0"/>
              <a:t>1. Razliku između republike i monarhije</a:t>
            </a:r>
          </a:p>
          <a:p>
            <a:pPr>
              <a:buNone/>
            </a:pPr>
            <a:r>
              <a:rPr lang="hr-HR" dirty="0" smtClean="0"/>
              <a:t>2. Sličnosti i razlike između apsolutističke monarhije i parlamentarne monarhije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Presliku bilježnice mi </a:t>
            </a:r>
            <a:r>
              <a:rPr lang="hr-HR" dirty="0" smtClean="0">
                <a:solidFill>
                  <a:srgbClr val="FF0000"/>
                </a:solidFill>
              </a:rPr>
              <a:t>svi trebate poslati </a:t>
            </a:r>
            <a:r>
              <a:rPr lang="hr-HR" dirty="0" smtClean="0"/>
              <a:t>(možete i tih nekoliko rečenica napisati u chat)</a:t>
            </a:r>
          </a:p>
          <a:p>
            <a:r>
              <a:rPr lang="hr-HR" dirty="0" smtClean="0"/>
              <a:t>Rok za izvršenje ovog zadatka je </a:t>
            </a:r>
            <a:r>
              <a:rPr lang="hr-HR" dirty="0" smtClean="0">
                <a:solidFill>
                  <a:srgbClr val="FF0000"/>
                </a:solidFill>
              </a:rPr>
              <a:t>petak, 15. svibnja. </a:t>
            </a:r>
            <a:endParaRPr lang="hr-HR" dirty="0" smtClean="0">
              <a:solidFill>
                <a:srgbClr val="FF0000"/>
              </a:solidFill>
            </a:endParaRPr>
          </a:p>
          <a:p>
            <a:endParaRPr lang="hr-H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dirty="0" smtClean="0"/>
              <a:t>Lijep pozdrav </a:t>
            </a:r>
            <a:r>
              <a:rPr lang="hr-HR" dirty="0" smtClean="0">
                <a:sym typeface="Wingdings" pitchFamily="2" charset="2"/>
              </a:rPr>
              <a:t></a:t>
            </a:r>
            <a:endParaRPr lang="hr-H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objasniti obilježja apsolutističkih i parlamentarnih monarhija u Europi, te istaknuti sličnosti i razlike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hr-HR" sz="3600" dirty="0" smtClean="0"/>
              <a:t>Nakon današnje lekcije moći ćeš:</a:t>
            </a:r>
            <a:br>
              <a:rPr lang="hr-HR" sz="3600" dirty="0" smtClean="0"/>
            </a:br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Današnja lekcija nalazi su u udžbeniku na stranicama 188 – 190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Video lekcija nalazi se na ovoj poveznici:</a:t>
            </a:r>
          </a:p>
          <a:p>
            <a:pPr>
              <a:buNone/>
            </a:pPr>
            <a:r>
              <a:rPr lang="hr-HR" dirty="0" smtClean="0">
                <a:hlinkClick r:id="rId2"/>
              </a:rPr>
              <a:t>https://www.youtube.com/watch?v=mTvwwPObsF8&amp;list=PL9Mz0Kqh3YKorkVGoRnb-dwQmLtgKd01E&amp;index=15&amp;t=0s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Prisjeti se: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Prošli sat govorili smo o jačanju jednog društvenog sloja. Kojeg?</a:t>
            </a:r>
          </a:p>
          <a:p>
            <a:r>
              <a:rPr lang="hr-HR" dirty="0" smtClean="0"/>
              <a:t>Što misliš, je li građanstvo bilo zadovoljno svojom ulogom u društvu?</a:t>
            </a:r>
          </a:p>
          <a:p>
            <a:r>
              <a:rPr lang="hr-HR" dirty="0" smtClean="0"/>
              <a:t>Tko je početkom novog vijeka i dalje imao vodeću ulogu u društvu i politička prava? </a:t>
            </a:r>
          </a:p>
          <a:p>
            <a:r>
              <a:rPr lang="hr-HR" dirty="0" smtClean="0"/>
              <a:t>Što misliš, zašto se vladar pokušao osloboditi utjecaja plemića i svećenika?</a:t>
            </a:r>
          </a:p>
          <a:p>
            <a:r>
              <a:rPr lang="hr-HR" dirty="0" smtClean="0"/>
              <a:t>Prije nego nastaviš dalje, </a:t>
            </a:r>
            <a:r>
              <a:rPr lang="hr-HR" dirty="0" smtClean="0"/>
              <a:t>otvori i pogledaj </a:t>
            </a:r>
            <a:r>
              <a:rPr lang="hr-HR" dirty="0" smtClean="0"/>
              <a:t>prezentaciju Eme </a:t>
            </a:r>
            <a:r>
              <a:rPr lang="hr-HR" dirty="0" err="1" smtClean="0"/>
              <a:t>Vugrinec</a:t>
            </a:r>
            <a:r>
              <a:rPr lang="hr-HR" dirty="0" smtClean="0"/>
              <a:t>, 6.c, o jačanju građanstva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hr-HR" dirty="0" smtClean="0"/>
              <a:t>U bilježnicu zapiši naslov:</a:t>
            </a:r>
          </a:p>
          <a:p>
            <a:endParaRPr lang="hr-HR" dirty="0" smtClean="0"/>
          </a:p>
          <a:p>
            <a:pPr algn="ctr">
              <a:buNone/>
            </a:pPr>
            <a:r>
              <a:rPr lang="hr-HR" sz="4400" dirty="0" smtClean="0">
                <a:solidFill>
                  <a:srgbClr val="7030A0"/>
                </a:solidFill>
              </a:rPr>
              <a:t>APSOLUTISTIČKA I PARLAMENTARNA MONARHIJA</a:t>
            </a:r>
            <a:endParaRPr lang="hr-HR" sz="4400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hr-HR" dirty="0" smtClean="0"/>
              <a:t>Sjećaš li se što je republika?</a:t>
            </a:r>
          </a:p>
          <a:p>
            <a:r>
              <a:rPr lang="hr-HR" dirty="0" smtClean="0"/>
              <a:t>Dolazi od riječi </a:t>
            </a:r>
            <a:r>
              <a:rPr lang="hr-HR" i="1" dirty="0" err="1" smtClean="0"/>
              <a:t>res</a:t>
            </a:r>
            <a:r>
              <a:rPr lang="hr-HR" i="1" dirty="0" smtClean="0"/>
              <a:t> </a:t>
            </a:r>
            <a:r>
              <a:rPr lang="hr-HR" i="1" dirty="0" err="1" smtClean="0"/>
              <a:t>publica</a:t>
            </a:r>
            <a:r>
              <a:rPr lang="hr-HR" i="1" dirty="0" smtClean="0"/>
              <a:t> </a:t>
            </a:r>
            <a:r>
              <a:rPr lang="hr-HR" dirty="0" smtClean="0"/>
              <a:t>što znači </a:t>
            </a:r>
            <a:r>
              <a:rPr lang="hr-HR" dirty="0" err="1" smtClean="0"/>
              <a:t>lat</a:t>
            </a:r>
            <a:r>
              <a:rPr lang="hr-HR" dirty="0" smtClean="0"/>
              <a:t>. javna stvar → republika je oblik države u kojoj se vlast ne nasljeđuje već bira na određeni broj godina, a na čelu joj se nalazi predsjednik</a:t>
            </a:r>
          </a:p>
          <a:p>
            <a:r>
              <a:rPr lang="hr-HR" dirty="0" smtClean="0"/>
              <a:t>Prva demokratska republika je Atena 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4" descr="http://www.perseus.tufts.edu/publications/dpla/philipp-von-foltz_tla%20epoca-pericles.jpg"/>
          <p:cNvPicPr>
            <a:picLocks noChangeAspect="1" noChangeArrowheads="1"/>
          </p:cNvPicPr>
          <p:nvPr/>
        </p:nvPicPr>
        <p:blipFill>
          <a:blip r:embed="rId2"/>
          <a:srcRect t="10002" b="10480"/>
          <a:stretch>
            <a:fillRect/>
          </a:stretch>
        </p:blipFill>
        <p:spPr bwMode="auto">
          <a:xfrm>
            <a:off x="2590799" y="3352800"/>
            <a:ext cx="4191943" cy="2667000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apsolutizam</a:t>
            </a:r>
            <a:r>
              <a:rPr lang="hr-HR" dirty="0" smtClean="0"/>
              <a:t> je oblik vladavine u kojoj vladar ima neograničenu (apsolutnu) vlast – i zakonodavnu (donosi zakone), i upravnu (upravlja državom) i sudsku</a:t>
            </a:r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352800"/>
            <a:ext cx="3321050" cy="3168650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  <a:miter lim="800000"/>
            <a:headEnd/>
            <a:tailEnd/>
          </a:ln>
        </p:spPr>
      </p:pic>
      <p:pic>
        <p:nvPicPr>
          <p:cNvPr id="5" name="Picture 2" descr="C:\Users\MacBook Pro\Desktop\Louis_XIV_of_Fra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286000"/>
            <a:ext cx="300387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Zapiši u bilježnicu: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- </a:t>
            </a:r>
            <a:r>
              <a:rPr lang="hr-HR" dirty="0" smtClean="0">
                <a:solidFill>
                  <a:srgbClr val="FF0000"/>
                </a:solidFill>
              </a:rPr>
              <a:t>apsolutizam</a:t>
            </a:r>
            <a:r>
              <a:rPr lang="hr-HR" dirty="0" smtClean="0"/>
              <a:t> – oblik vladavine u kojoj vlast pripada jednoj osobi (ili skupini ljudi) i koja vlada neograničeno</a:t>
            </a:r>
          </a:p>
          <a:p>
            <a:pPr>
              <a:buNone/>
            </a:pPr>
            <a:r>
              <a:rPr lang="hr-HR" dirty="0" smtClean="0"/>
              <a:t>- </a:t>
            </a:r>
            <a:r>
              <a:rPr lang="hr-HR" dirty="0" smtClean="0">
                <a:solidFill>
                  <a:srgbClr val="FF0000"/>
                </a:solidFill>
              </a:rPr>
              <a:t>apsolutistička monarhija </a:t>
            </a:r>
            <a:r>
              <a:rPr lang="hr-HR" dirty="0" smtClean="0"/>
              <a:t>– </a:t>
            </a:r>
            <a:r>
              <a:rPr lang="hr-HR" dirty="0" err="1" smtClean="0"/>
              <a:t>monarhija</a:t>
            </a:r>
            <a:r>
              <a:rPr lang="hr-HR" dirty="0" smtClean="0"/>
              <a:t> u kojoj vladar ima neograničenu vlast (zakonodavna, upravna i sudbena)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šo mekentoš\Desktop\SANDRA SKOLA\2019-2020\NASTAVA NA DALJINU\6. RAZREDI\Dvorac Versailles -  Nia Klescic, 6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</TotalTime>
  <Words>733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APSOLUTISTIČKA I PARLAMENTARNA MONARHIJA</vt:lpstr>
      <vt:lpstr>Nakon današnje lekcije moći ćeš: </vt:lpstr>
      <vt:lpstr>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APSOLUTISTIČKA I PARLAMENTARNA MONARHIJA</dc:title>
  <dc:creator>Mešo mekentoš</dc:creator>
  <cp:lastModifiedBy>Mešo mekentoš</cp:lastModifiedBy>
  <cp:revision>7</cp:revision>
  <dcterms:created xsi:type="dcterms:W3CDTF">2006-08-16T00:00:00Z</dcterms:created>
  <dcterms:modified xsi:type="dcterms:W3CDTF">2020-05-11T19:32:25Z</dcterms:modified>
</cp:coreProperties>
</file>