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6" r:id="rId9"/>
    <p:sldId id="259" r:id="rId10"/>
    <p:sldId id="262" r:id="rId11"/>
    <p:sldId id="263" r:id="rId12"/>
    <p:sldId id="271" r:id="rId13"/>
    <p:sldId id="291" r:id="rId14"/>
    <p:sldId id="276" r:id="rId15"/>
    <p:sldId id="273" r:id="rId16"/>
    <p:sldId id="264" r:id="rId17"/>
    <p:sldId id="278" r:id="rId18"/>
    <p:sldId id="260" r:id="rId19"/>
    <p:sldId id="261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design/DAD6waROkGg/-dZNUbio0nP2GAp3wEHqOA/view?utm_content=DAD6waROkGg&amp;utm_campaign=designshare&amp;utm_medium=link&amp;utm_source=publishsharelin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‘’RAST’’ SVIJETA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hr-HR" dirty="0" smtClean="0"/>
              <a:t>Prouči zemljovid koji prikazuje savez trgovačkih gradova </a:t>
            </a:r>
            <a:r>
              <a:rPr lang="hr-HR" dirty="0" err="1" smtClean="0"/>
              <a:t>Hanzu</a:t>
            </a:r>
            <a:r>
              <a:rPr lang="hr-HR" dirty="0" smtClean="0"/>
              <a:t> i prisjeti se:</a:t>
            </a:r>
          </a:p>
          <a:p>
            <a:pPr>
              <a:buNone/>
            </a:pPr>
            <a:r>
              <a:rPr lang="hr-HR" dirty="0" smtClean="0"/>
              <a:t>1. Koliko je sjevernonjemačkih gradova činilo trgovački savez </a:t>
            </a:r>
            <a:r>
              <a:rPr lang="hr-HR" dirty="0" err="1" smtClean="0"/>
              <a:t>gilda</a:t>
            </a:r>
            <a:r>
              <a:rPr lang="hr-HR" dirty="0" smtClean="0"/>
              <a:t>?</a:t>
            </a:r>
          </a:p>
          <a:p>
            <a:pPr>
              <a:buNone/>
            </a:pPr>
            <a:r>
              <a:rPr lang="hr-HR" dirty="0" smtClean="0"/>
              <a:t>2. Na zemljovidu pronađi grad koji je bio čvorište</a:t>
            </a:r>
          </a:p>
          <a:p>
            <a:pPr>
              <a:buNone/>
            </a:pPr>
            <a:r>
              <a:rPr lang="hr-HR" dirty="0" smtClean="0"/>
              <a:t>trgovine na Baltiku.</a:t>
            </a: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/>
          <a:srcRect l="1518" t="18274"/>
          <a:stretch>
            <a:fillRect/>
          </a:stretch>
        </p:blipFill>
        <p:spPr bwMode="auto">
          <a:xfrm>
            <a:off x="2819400" y="3124199"/>
            <a:ext cx="5105400" cy="322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Velika geografska otkrića nisu donijela samo promjene na geografskim kartama već i u svakidašnjem životu. Svijet je sve više rastao, a tako i njegove potrebe. 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Prisjeti se novih namirnica i začina koje su obogatile jelovnik Europe razmjenom kultura.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Pročitaj odlomak u udžbeniku </a:t>
            </a:r>
            <a:r>
              <a:rPr lang="hr-HR" i="1" dirty="0" smtClean="0"/>
              <a:t>Više hrane </a:t>
            </a:r>
            <a:r>
              <a:rPr lang="hr-HR" dirty="0" smtClean="0"/>
              <a:t>na stranicama 182 i 183 i usmeno odgovori na pitanja: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 Zašto u XVI. stoljeću dolazi do povećane potrebe za proizvodnjom hrane?</a:t>
            </a:r>
          </a:p>
          <a:p>
            <a:endParaRPr lang="hr-HR" dirty="0" smtClean="0"/>
          </a:p>
          <a:p>
            <a:r>
              <a:rPr lang="hr-HR" dirty="0" smtClean="0"/>
              <a:t>Kako je zadovoljena ta povećana potreba?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Pročitaj tekst ispod ilustracije na stranici 182 i odgovori na pitanja: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Zašto su najviši slojevi i dalje jeli divljač?</a:t>
            </a:r>
          </a:p>
          <a:p>
            <a:endParaRPr lang="hr-HR" dirty="0" smtClean="0"/>
          </a:p>
          <a:p>
            <a:r>
              <a:rPr lang="hr-HR" dirty="0" smtClean="0"/>
              <a:t>Kako se hrana svrstavala prema društvenoj ljestvici</a:t>
            </a:r>
            <a:r>
              <a:rPr lang="hr-HR" dirty="0" smtClean="0"/>
              <a:t>?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8" name="Picture 4" descr="C:\Users\Mešo mekentoš\Desktop\svin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86200"/>
            <a:ext cx="1808168" cy="1447799"/>
          </a:xfrm>
          <a:prstGeom prst="rect">
            <a:avLst/>
          </a:prstGeom>
          <a:noFill/>
        </p:spPr>
      </p:pic>
      <p:pic>
        <p:nvPicPr>
          <p:cNvPr id="1029" name="Picture 5" descr="C:\Users\Mešo mekentoš\Desktop\v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648200"/>
            <a:ext cx="2209800" cy="1285875"/>
          </a:xfrm>
          <a:prstGeom prst="rect">
            <a:avLst/>
          </a:prstGeom>
          <a:noFill/>
        </p:spPr>
      </p:pic>
      <p:pic>
        <p:nvPicPr>
          <p:cNvPr id="1030" name="Picture 6" descr="C:\Users\Mešo mekentoš\Desktop\ptic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886200"/>
            <a:ext cx="1628775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idućem slajdu je prikaz sela na zapadu i sela na istoku. Pronađi sličnosti i razlike. Zašto je feudalizam dulje trajao na istoku?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 descr="C:\Users\Mešo mekentoš\Desktop\sel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895600"/>
            <a:ext cx="4705350" cy="3495675"/>
          </a:xfrm>
          <a:prstGeom prst="rect">
            <a:avLst/>
          </a:prstGeom>
          <a:noFill/>
        </p:spPr>
      </p:pic>
      <p:pic>
        <p:nvPicPr>
          <p:cNvPr id="9" name="Picture 2" descr="C:\Users\Mešo mekentoš\Desktop\selo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4648200" cy="3404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hr-HR" dirty="0" smtClean="0"/>
              <a:t>Pročitaj u udžbeniku odlomak </a:t>
            </a:r>
            <a:r>
              <a:rPr lang="hr-HR" i="1" dirty="0" smtClean="0"/>
              <a:t>Nov način proizvodnje </a:t>
            </a:r>
            <a:r>
              <a:rPr lang="hr-HR" dirty="0" smtClean="0"/>
              <a:t>na stranici 183, razmisli i usmeno odgovori:</a:t>
            </a:r>
          </a:p>
          <a:p>
            <a:r>
              <a:rPr lang="hr-HR" dirty="0" smtClean="0"/>
              <a:t>Što je manufaktura?</a:t>
            </a:r>
          </a:p>
          <a:p>
            <a:r>
              <a:rPr lang="hr-HR" dirty="0" smtClean="0"/>
              <a:t>Zašto je rad u manufakturi bio učinkovitiji od obrtničkog rada?</a:t>
            </a:r>
            <a:endParaRPr lang="hr-HR" dirty="0"/>
          </a:p>
        </p:txBody>
      </p:sp>
      <p:pic>
        <p:nvPicPr>
          <p:cNvPr id="1026" name="Picture 2" descr="%C5%A0egrt-Hlapi%C4%87-485x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657599"/>
            <a:ext cx="2819400" cy="225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aechsische_Porzellanmanufakt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57599"/>
            <a:ext cx="2743200" cy="24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hr-HR" dirty="0" smtClean="0"/>
              <a:t>Klikni na ovu poveznicu (ili je kopiraj u tražilicu) i prouči plakat Hane </a:t>
            </a:r>
            <a:r>
              <a:rPr lang="hr-HR" dirty="0" err="1" smtClean="0"/>
              <a:t>Banjanin</a:t>
            </a:r>
            <a:r>
              <a:rPr lang="hr-HR" dirty="0" smtClean="0"/>
              <a:t>, 6.a, o razvoju gradova</a:t>
            </a:r>
          </a:p>
          <a:p>
            <a:endParaRPr lang="hr-HR" dirty="0" smtClean="0"/>
          </a:p>
          <a:p>
            <a:r>
              <a:rPr lang="hr-HR" dirty="0" smtClean="0">
                <a:hlinkClick r:id="rId2"/>
              </a:rPr>
              <a:t>https://www.canva.com/design/DAD6waROkGg/-dZNUbio0nP2GAp3wEHqOA/view?utm_content=DAD6waROkGg&amp;utm_campaign=designshare&amp;utm_medium=link&amp;utm_source=publishsharelink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/>
              <a:t>Prepiši listić u bilježnicu i dopuni pojmove koji nedostaju: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ZAPADNA EUROPA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povećanje ________ ____________ </a:t>
            </a:r>
            <a:r>
              <a:rPr lang="hr-HR" dirty="0" smtClean="0"/>
              <a:t>(geografska otkrića, povećanje trgovine, poboljšanje higijenskih navika, razvoj medicine) → </a:t>
            </a:r>
            <a:r>
              <a:rPr lang="hr-HR" dirty="0" smtClean="0">
                <a:solidFill>
                  <a:srgbClr val="FF0000"/>
                </a:solidFill>
              </a:rPr>
              <a:t>povećanje _____________ hrane</a:t>
            </a:r>
          </a:p>
          <a:p>
            <a:pPr>
              <a:buNone/>
            </a:pPr>
            <a:r>
              <a:rPr lang="hr-HR" dirty="0" smtClean="0"/>
              <a:t>- povećana potreba za obrtničkim proizvodima → </a:t>
            </a:r>
            <a:r>
              <a:rPr lang="hr-HR" dirty="0" smtClean="0">
                <a:solidFill>
                  <a:srgbClr val="FF0000"/>
                </a:solidFill>
              </a:rPr>
              <a:t>manufakture </a:t>
            </a:r>
            <a:r>
              <a:rPr lang="hr-HR" dirty="0" smtClean="0"/>
              <a:t>– _______________________________________________________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razvoj _____________ </a:t>
            </a:r>
            <a:r>
              <a:rPr lang="hr-HR" dirty="0" smtClean="0"/>
              <a:t>(potreba za financijskim ulaganjima) → </a:t>
            </a:r>
            <a:r>
              <a:rPr lang="hr-HR" dirty="0" smtClean="0">
                <a:solidFill>
                  <a:srgbClr val="FF0000"/>
                </a:solidFill>
              </a:rPr>
              <a:t>____________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razvoj ___________: </a:t>
            </a:r>
            <a:r>
              <a:rPr lang="hr-HR" dirty="0" smtClean="0"/>
              <a:t>jačanje ___________ klase </a:t>
            </a:r>
            <a:r>
              <a:rPr lang="hr-HR" dirty="0" smtClean="0">
                <a:solidFill>
                  <a:srgbClr val="FF0000"/>
                </a:solidFill>
              </a:rPr>
              <a:t>(____________</a:t>
            </a:r>
            <a:r>
              <a:rPr lang="hr-HR" dirty="0" smtClean="0"/>
              <a:t> – čine trgovci obrtnici, </a:t>
            </a:r>
            <a:r>
              <a:rPr lang="hr-HR" dirty="0" err="1" smtClean="0"/>
              <a:t>obrtnici</a:t>
            </a:r>
            <a:r>
              <a:rPr lang="hr-HR" dirty="0" smtClean="0"/>
              <a:t>, bankari i vlasnici manufaktura) i građanskog načina života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ISTOČNA EUROPA 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- ____________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Listić dopuni ovim pojmovima:</a:t>
            </a:r>
          </a:p>
          <a:p>
            <a:pPr>
              <a:buFontTx/>
              <a:buChar char="-"/>
            </a:pPr>
            <a:r>
              <a:rPr lang="hr-HR" dirty="0" smtClean="0"/>
              <a:t>broja stanovnika</a:t>
            </a:r>
          </a:p>
          <a:p>
            <a:pPr>
              <a:buFontTx/>
              <a:buChar char="-"/>
            </a:pPr>
            <a:r>
              <a:rPr lang="hr-HR" dirty="0" smtClean="0"/>
              <a:t>radionice u kojima svaki radnik obavlja dio posla </a:t>
            </a:r>
          </a:p>
          <a:p>
            <a:pPr>
              <a:buFontTx/>
              <a:buChar char="-"/>
            </a:pPr>
            <a:r>
              <a:rPr lang="hr-HR" dirty="0" smtClean="0"/>
              <a:t>proizvodnje hrane</a:t>
            </a:r>
          </a:p>
          <a:p>
            <a:pPr>
              <a:buFontTx/>
              <a:buChar char="-"/>
            </a:pPr>
            <a:r>
              <a:rPr lang="hr-HR" dirty="0" smtClean="0"/>
              <a:t>feudalizam</a:t>
            </a:r>
          </a:p>
          <a:p>
            <a:pPr>
              <a:buFontTx/>
              <a:buChar char="-"/>
            </a:pPr>
            <a:r>
              <a:rPr lang="hr-HR" dirty="0" smtClean="0"/>
              <a:t>srednje klase</a:t>
            </a:r>
          </a:p>
          <a:p>
            <a:pPr>
              <a:buFontTx/>
              <a:buChar char="-"/>
            </a:pPr>
            <a:r>
              <a:rPr lang="hr-HR" dirty="0" smtClean="0"/>
              <a:t>novčarstva</a:t>
            </a:r>
          </a:p>
          <a:p>
            <a:pPr>
              <a:buFontTx/>
              <a:buChar char="-"/>
            </a:pPr>
            <a:r>
              <a:rPr lang="hr-HR" dirty="0" smtClean="0"/>
              <a:t>gradova</a:t>
            </a:r>
          </a:p>
          <a:p>
            <a:pPr>
              <a:buFontTx/>
              <a:buChar char="-"/>
            </a:pPr>
            <a:r>
              <a:rPr lang="hr-HR" dirty="0" smtClean="0"/>
              <a:t>banke</a:t>
            </a:r>
          </a:p>
          <a:p>
            <a:pPr>
              <a:buFontTx/>
              <a:buChar char="-"/>
            </a:pPr>
            <a:r>
              <a:rPr lang="hr-HR" dirty="0" smtClean="0"/>
              <a:t>građanstvo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NAKON DANAŠNJE LEKCIJE MOĆI ČEŠ: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- procijeniti važnost posljedica velikih geografskih otkrića na gospodarske i društvene promjene u ranom novom vijeku </a:t>
            </a:r>
          </a:p>
          <a:p>
            <a:pPr>
              <a:buNone/>
            </a:pPr>
            <a:r>
              <a:rPr lang="hr-HR" dirty="0" smtClean="0"/>
              <a:t>- objasniti svojim riječima pojmove: manufaktura, banka, novčarstvo, srednja klasa, građanstvo, građanski način života</a:t>
            </a:r>
          </a:p>
          <a:p>
            <a:pPr>
              <a:buNone/>
            </a:pPr>
            <a:r>
              <a:rPr lang="hr-HR" dirty="0" smtClean="0"/>
              <a:t>- uočiti promjene na selu i u gradu u zapadnoj i istočnoj Europi </a:t>
            </a:r>
          </a:p>
          <a:p>
            <a:pPr>
              <a:buNone/>
            </a:pPr>
            <a:r>
              <a:rPr lang="hr-HR" dirty="0" smtClean="0"/>
              <a:t>- usporediti izgled gradova u srednjem vijeku te ranom novom vijeku  </a:t>
            </a:r>
          </a:p>
          <a:p>
            <a:pPr>
              <a:buNone/>
            </a:pPr>
            <a:r>
              <a:rPr lang="hr-HR" dirty="0" smtClean="0"/>
              <a:t>- ispričati zašto je došlo do povećanja broja stanovnika, povećanja proizvodnje hrane i proizvodnje dobara za potrošnju (manufaktura), o razvoju novčarstva i gradova, jačanju građanstva i građanskog načina života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udžbeniku na stranicama 186 i 187 možeš vidjeti ilustracije građana. Pročitaj što piše ispod ili pored slika.</a:t>
            </a:r>
          </a:p>
          <a:p>
            <a:r>
              <a:rPr lang="hr-HR" dirty="0" smtClean="0"/>
              <a:t>Na idućim slajdovima vidjet ćeš još slika građanske svakodnevnice. Pozorno ih promotri.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609600"/>
            <a:ext cx="6934200" cy="547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799" y="914400"/>
            <a:ext cx="707719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762000"/>
            <a:ext cx="6858000" cy="529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Usmeno odgovori na pitanja: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Primjećuješ li društvene razlike u životu građanskih obitelji? Koje?</a:t>
            </a:r>
          </a:p>
          <a:p>
            <a:endParaRPr lang="hr-HR" dirty="0" smtClean="0"/>
          </a:p>
          <a:p>
            <a:r>
              <a:rPr lang="hr-HR" dirty="0" smtClean="0"/>
              <a:t>Opiši razlike u svakodnevnici građanskog društva (trgovaca, obrtnika i bankara, pravnika, liječnika) s pridošlim najamnim radnicima u manufakturama u gradovima zapadne Europe u novome vijeku.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990600" y="5715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Za više zanimljivosti o  bankama pročitaj prezentaciju </a:t>
            </a:r>
            <a:r>
              <a:rPr lang="hr-HR" sz="2400" dirty="0" err="1" smtClean="0"/>
              <a:t>Lukasa</a:t>
            </a:r>
            <a:r>
              <a:rPr lang="hr-HR" sz="2400" dirty="0" smtClean="0"/>
              <a:t> </a:t>
            </a:r>
            <a:r>
              <a:rPr lang="hr-HR" sz="2400" dirty="0" err="1" smtClean="0"/>
              <a:t>Rige</a:t>
            </a:r>
            <a:r>
              <a:rPr lang="hr-HR" sz="2400" dirty="0" smtClean="0"/>
              <a:t>, 6.a</a:t>
            </a:r>
            <a:endParaRPr lang="hr-HR" sz="2400" dirty="0"/>
          </a:p>
        </p:txBody>
      </p:sp>
      <p:pic>
        <p:nvPicPr>
          <p:cNvPr id="3074" name="Picture 2" descr="C:\Users\Mešo mekentoš\Desktop\bankar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306431" cy="43440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57200"/>
            <a:ext cx="8411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/>
              <a:t>Fotografija prikazuje udrugu bankara u Engleskoj u XVII. st.</a:t>
            </a:r>
          </a:p>
          <a:p>
            <a:pPr algn="ctr"/>
            <a:r>
              <a:rPr lang="hr-HR" sz="2400" dirty="0" smtClean="0"/>
              <a:t> Promotri fotografiju i opiši način odijevanja bankara.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 za kraj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 Unatoč društvenim promjenama, većina je europskog stanovništva živjela na selu. </a:t>
            </a:r>
          </a:p>
          <a:p>
            <a:r>
              <a:rPr lang="hr-HR" dirty="0" smtClean="0"/>
              <a:t>Kad bi ugledni pripadnici građanstva dolazili na selo, tamo bi se susretali s drugačijim načinom života, koji bi ih često šokirao.</a:t>
            </a:r>
          </a:p>
          <a:p>
            <a:r>
              <a:rPr lang="hr-HR" dirty="0" smtClean="0"/>
              <a:t>Pročitaj tekst ispod ilustracije u izvoru u udžbeniku na str. 186. i usporedi posuđe, način prehrane i ponašanje za stolom na selu i u gradu.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Mešo mekentoš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798871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domaću zadaću, osim listića, riješi radnu bilježnicu na stranici 57. </a:t>
            </a:r>
          </a:p>
          <a:p>
            <a:r>
              <a:rPr lang="hr-HR" dirty="0" smtClean="0"/>
              <a:t>Rok za izvršenje ovog zadatka je utorak, 12. svibnja.</a:t>
            </a:r>
          </a:p>
          <a:p>
            <a:endParaRPr lang="hr-HR" dirty="0" smtClean="0"/>
          </a:p>
          <a:p>
            <a:r>
              <a:rPr lang="hr-HR" dirty="0" smtClean="0"/>
              <a:t>Lijep pozdrav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hr-HR" dirty="0" smtClean="0"/>
              <a:t>Za početak prouči uvod u novu nastavnu cjelinu ‘’Europa u doba baroka’’ na stranicama u udžbeniku 180 i 181 (otvori ‘’plahtu’’)</a:t>
            </a:r>
          </a:p>
          <a:p>
            <a:endParaRPr lang="hr-HR" dirty="0" smtClean="0"/>
          </a:p>
          <a:p>
            <a:r>
              <a:rPr lang="hr-HR" dirty="0" smtClean="0"/>
              <a:t>Prisjeti se: </a:t>
            </a:r>
          </a:p>
          <a:p>
            <a:pPr>
              <a:buNone/>
            </a:pPr>
            <a:r>
              <a:rPr lang="hr-HR" dirty="0" smtClean="0"/>
              <a:t>Koje su posljedice </a:t>
            </a:r>
          </a:p>
          <a:p>
            <a:pPr>
              <a:buNone/>
            </a:pPr>
            <a:r>
              <a:rPr lang="hr-HR" dirty="0" smtClean="0"/>
              <a:t>velikih geografskih </a:t>
            </a:r>
          </a:p>
          <a:p>
            <a:pPr>
              <a:buNone/>
            </a:pPr>
            <a:r>
              <a:rPr lang="hr-HR" dirty="0" smtClean="0"/>
              <a:t>otkrića?</a:t>
            </a:r>
            <a:endParaRPr lang="hr-HR" dirty="0"/>
          </a:p>
        </p:txBody>
      </p:sp>
      <p:pic>
        <p:nvPicPr>
          <p:cNvPr id="4" name="Picture 2" descr="http://upload.wikimedia.org/wikipedia/commons/thumb/b/b4/Landing_of_Columbus_%282%29.jpg/1024px-Landing_of_Columbus_%282%29.jpg"/>
          <p:cNvPicPr>
            <a:picLocks noChangeAspect="1" noChangeArrowheads="1"/>
          </p:cNvPicPr>
          <p:nvPr/>
        </p:nvPicPr>
        <p:blipFill>
          <a:blip r:embed="rId2"/>
          <a:srcRect r="1495" b="4401"/>
          <a:stretch>
            <a:fillRect/>
          </a:stretch>
        </p:blipFill>
        <p:spPr bwMode="auto">
          <a:xfrm>
            <a:off x="3429000" y="2590800"/>
            <a:ext cx="5105400" cy="325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MacBook Pro\Desktop\ŠK PPT\RGB\mark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199" y="685799"/>
            <a:ext cx="7279501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jeni pravokutni oblačić 6"/>
          <p:cNvSpPr/>
          <p:nvPr/>
        </p:nvSpPr>
        <p:spPr>
          <a:xfrm>
            <a:off x="6096000" y="3733800"/>
            <a:ext cx="2895601" cy="847725"/>
          </a:xfrm>
          <a:prstGeom prst="wedgeRoundRectCallout">
            <a:avLst>
              <a:gd name="adj1" fmla="val -22302"/>
              <a:gd name="adj2" fmla="val 48742"/>
              <a:gd name="adj3" fmla="val 16667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POSLJEDICE Velikih geografskih otkrića!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Pravokutnik 7"/>
          <p:cNvSpPr>
            <a:spLocks noChangeArrowheads="1"/>
          </p:cNvSpPr>
          <p:nvPr/>
        </p:nvSpPr>
        <p:spPr bwMode="auto">
          <a:xfrm>
            <a:off x="457200" y="5638800"/>
            <a:ext cx="8534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1000" b="1" dirty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sz="2000" b="1" dirty="0" smtClean="0">
                <a:solidFill>
                  <a:srgbClr val="595959"/>
                </a:solidFill>
              </a:rPr>
              <a:t>utjecali su na povećanje </a:t>
            </a:r>
            <a:r>
              <a:rPr lang="hr-HR" sz="2000" b="1" dirty="0">
                <a:solidFill>
                  <a:srgbClr val="595959"/>
                </a:solidFill>
              </a:rPr>
              <a:t>proizvodnje hrane i </a:t>
            </a:r>
            <a:r>
              <a:rPr lang="hr-HR" sz="2000" b="1" dirty="0" smtClean="0">
                <a:solidFill>
                  <a:srgbClr val="595959"/>
                </a:solidFill>
              </a:rPr>
              <a:t>povećanje stanovništva </a:t>
            </a:r>
            <a:r>
              <a:rPr lang="hr-HR" sz="2000" b="1" dirty="0">
                <a:solidFill>
                  <a:srgbClr val="595959"/>
                </a:solidFill>
              </a:rPr>
              <a:t>u Zapadnoj Europi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C:\Users\MacBook Pro\Desktop\ŠK PPT\RGB\manu_knjige.jpg"/>
          <p:cNvPicPr>
            <a:picLocks noChangeAspect="1" noChangeArrowheads="1"/>
          </p:cNvPicPr>
          <p:nvPr/>
        </p:nvPicPr>
        <p:blipFill>
          <a:blip r:embed="rId2"/>
          <a:srcRect l="7170" t="8411" r="5804" b="10497"/>
          <a:stretch>
            <a:fillRect/>
          </a:stretch>
        </p:blipFill>
        <p:spPr bwMode="auto">
          <a:xfrm>
            <a:off x="381000" y="457200"/>
            <a:ext cx="7848600" cy="56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Zaobljeni pravokutni oblačić 6"/>
          <p:cNvSpPr txBox="1">
            <a:spLocks/>
          </p:cNvSpPr>
          <p:nvPr/>
        </p:nvSpPr>
        <p:spPr>
          <a:xfrm>
            <a:off x="6477000" y="152400"/>
            <a:ext cx="2667000" cy="1295400"/>
          </a:xfrm>
          <a:prstGeom prst="wedgeRoundRectCallout">
            <a:avLst>
              <a:gd name="adj1" fmla="val -22302"/>
              <a:gd name="adj2" fmla="val 48742"/>
              <a:gd name="adj3" fmla="val 16667"/>
            </a:avLst>
          </a:prstGeom>
          <a:solidFill>
            <a:srgbClr val="C00000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POSLJEDICE Velikih geografskih otkrića!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5943600"/>
            <a:ext cx="95027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1000" b="1" dirty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sz="2000" b="1" dirty="0" smtClean="0">
                <a:solidFill>
                  <a:srgbClr val="595959"/>
                </a:solidFill>
              </a:rPr>
              <a:t>utjecali su na povećanje </a:t>
            </a:r>
            <a:r>
              <a:rPr lang="hr-HR" sz="2000" b="1" dirty="0">
                <a:solidFill>
                  <a:srgbClr val="595959"/>
                </a:solidFill>
              </a:rPr>
              <a:t>proizvodnje dobara za potrošnju i pojave manufaktura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C:\Users\MacBook Pro\Desktop\novčar i njegova ž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6264275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Zaobljeni pravokutni oblačić 6"/>
          <p:cNvSpPr txBox="1">
            <a:spLocks/>
          </p:cNvSpPr>
          <p:nvPr/>
        </p:nvSpPr>
        <p:spPr>
          <a:xfrm>
            <a:off x="5943600" y="228600"/>
            <a:ext cx="3048000" cy="990600"/>
          </a:xfrm>
          <a:prstGeom prst="wedgeRoundRectCallout">
            <a:avLst>
              <a:gd name="adj1" fmla="val -22302"/>
              <a:gd name="adj2" fmla="val 48742"/>
              <a:gd name="adj3" fmla="val 16667"/>
            </a:avLst>
          </a:prstGeom>
          <a:solidFill>
            <a:srgbClr val="C00000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POSLJEDICE Velikih geografskih otkrića!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9" name="Pravokutnik 7"/>
          <p:cNvSpPr>
            <a:spLocks noChangeArrowheads="1"/>
          </p:cNvSpPr>
          <p:nvPr/>
        </p:nvSpPr>
        <p:spPr bwMode="auto">
          <a:xfrm>
            <a:off x="304800" y="6172200"/>
            <a:ext cx="6858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1000" b="1" dirty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sz="2000" b="1" dirty="0" smtClean="0">
                <a:solidFill>
                  <a:srgbClr val="595959"/>
                </a:solidFill>
              </a:rPr>
              <a:t>utjecali su na razvoj </a:t>
            </a:r>
            <a:r>
              <a:rPr lang="hr-HR" sz="2000" b="1" dirty="0">
                <a:solidFill>
                  <a:srgbClr val="595959"/>
                </a:solidFill>
              </a:rPr>
              <a:t>novčarstva i financijskih ulaganja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C:\Users\MacBook Pro\Desktop\ŠK PPT\RGB\crteži i rekonstrukcije\burg color.jpg"/>
          <p:cNvPicPr>
            <a:picLocks noChangeAspect="1" noChangeArrowheads="1"/>
          </p:cNvPicPr>
          <p:nvPr/>
        </p:nvPicPr>
        <p:blipFill>
          <a:blip r:embed="rId2"/>
          <a:srcRect t="11037"/>
          <a:stretch>
            <a:fillRect/>
          </a:stretch>
        </p:blipFill>
        <p:spPr bwMode="auto">
          <a:xfrm>
            <a:off x="152400" y="304800"/>
            <a:ext cx="87528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utni oblačić 6"/>
          <p:cNvSpPr>
            <a:spLocks noGrp="1"/>
          </p:cNvSpPr>
          <p:nvPr>
            <p:ph idx="1"/>
          </p:nvPr>
        </p:nvSpPr>
        <p:spPr>
          <a:xfrm>
            <a:off x="6096000" y="0"/>
            <a:ext cx="3048000" cy="990600"/>
          </a:xfrm>
          <a:prstGeom prst="wedgeRoundRectCallout">
            <a:avLst>
              <a:gd name="adj1" fmla="val -22302"/>
              <a:gd name="adj2" fmla="val 48742"/>
              <a:gd name="adj3" fmla="val 16667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POSLJEDICE Velikih geografskih otkrića!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228600" y="5715000"/>
            <a:ext cx="95027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1000" b="1" dirty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sz="2000" b="1" dirty="0" smtClean="0">
                <a:solidFill>
                  <a:srgbClr val="595959"/>
                </a:solidFill>
              </a:rPr>
              <a:t>utjecali su na razvoj </a:t>
            </a:r>
            <a:r>
              <a:rPr lang="hr-HR" sz="2000" b="1" dirty="0">
                <a:solidFill>
                  <a:srgbClr val="595959"/>
                </a:solidFill>
              </a:rPr>
              <a:t>gradova, </a:t>
            </a:r>
            <a:r>
              <a:rPr lang="hr-HR" sz="2000" b="1" dirty="0" smtClean="0">
                <a:solidFill>
                  <a:srgbClr val="595959"/>
                </a:solidFill>
              </a:rPr>
              <a:t>pojavu </a:t>
            </a:r>
            <a:r>
              <a:rPr lang="hr-HR" sz="2000" b="1" dirty="0">
                <a:solidFill>
                  <a:srgbClr val="595959"/>
                </a:solidFill>
              </a:rPr>
              <a:t>srednje klase i građanskog načina života u zapadnoj Europi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MacBook Pro\Downloads\Selo2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27758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jeni pravokutni oblačić 5"/>
          <p:cNvSpPr/>
          <p:nvPr/>
        </p:nvSpPr>
        <p:spPr>
          <a:xfrm>
            <a:off x="6400799" y="152400"/>
            <a:ext cx="2743201" cy="838200"/>
          </a:xfrm>
          <a:prstGeom prst="wedgeRoundRectCallout">
            <a:avLst>
              <a:gd name="adj1" fmla="val -22302"/>
              <a:gd name="adj2" fmla="val 48742"/>
              <a:gd name="adj3" fmla="val 16667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POSLJEDICE Velikih geografskih otkrića!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Pravokutnik 3"/>
          <p:cNvSpPr>
            <a:spLocks noChangeArrowheads="1"/>
          </p:cNvSpPr>
          <p:nvPr/>
        </p:nvSpPr>
        <p:spPr bwMode="auto">
          <a:xfrm>
            <a:off x="228601" y="5638800"/>
            <a:ext cx="8534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r-HR" sz="1000" b="1" dirty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sz="2000" b="1" dirty="0" smtClean="0">
                <a:solidFill>
                  <a:srgbClr val="595959"/>
                </a:solidFill>
              </a:rPr>
              <a:t>Feudalizam se zadržao u Istočnoj Europi, seljaci su i dalje živjeli kao kmetovi, koji su snabdijevali hranom stanovnike </a:t>
            </a:r>
            <a:r>
              <a:rPr lang="hr-HR" sz="2000" b="1" dirty="0">
                <a:solidFill>
                  <a:srgbClr val="595959"/>
                </a:solidFill>
              </a:rPr>
              <a:t>gradova na Zapadu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Napomena: ne prepisuj cijelu prezentaciju, samo one dijelove koje naglasim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U bilježnicu napiši naslov:</a:t>
            </a:r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XI. EUROPA U DOBA BAROKA</a:t>
            </a:r>
          </a:p>
          <a:p>
            <a:pPr algn="ctr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‘’RAST’’ SVIJETA</a:t>
            </a:r>
          </a:p>
          <a:p>
            <a:pPr algn="ctr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742</Words>
  <Application>Microsoft Office PowerPoint</Application>
  <PresentationFormat>On-screen Show (4:3)</PresentationFormat>
  <Paragraphs>97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‘’RAST’’ SVIJETA</vt:lpstr>
      <vt:lpstr>NAKON DANAŠNJE LEKCIJE MOĆI ČEŠ: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Zanimljivost za kraj 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‘’RAST’’ SVIJETA</dc:title>
  <dc:creator>Mešo mekentoš</dc:creator>
  <cp:lastModifiedBy>Mešo mekentoš</cp:lastModifiedBy>
  <cp:revision>7</cp:revision>
  <dcterms:created xsi:type="dcterms:W3CDTF">2006-08-16T00:00:00Z</dcterms:created>
  <dcterms:modified xsi:type="dcterms:W3CDTF">2020-05-08T06:06:27Z</dcterms:modified>
</cp:coreProperties>
</file>