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5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63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594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856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11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91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11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0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6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43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5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408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03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81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430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54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11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769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escanik.net/srbija-na-zlatu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vaz.ba/kantoni/zenicko-dobojski-kanton/390424/zlatna-groznica-u-bih-strana-kompanija-otkrila-dragocjene-metale-ulazu-10-miliona-eura-u-megaprojekt-u-varesu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xmlns="" id="{766CDA4A-6CAA-4FED-A424-FF9D363E9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Slika na kojoj se prikazuje na zatvorenom, hrana, stol, tanjur&#10;&#10;Opis je automatski generiran">
            <a:extLst>
              <a:ext uri="{FF2B5EF4-FFF2-40B4-BE49-F238E27FC236}">
                <a16:creationId xmlns:a16="http://schemas.microsoft.com/office/drawing/2014/main" xmlns="" id="{DEAEF2D2-A932-4463-8726-782A6322E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0335" b="53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F0C4BB-8829-4782-91B3-E48910903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35229"/>
            <a:ext cx="9440034" cy="1059644"/>
          </a:xfrm>
        </p:spPr>
        <p:txBody>
          <a:bodyPr>
            <a:normAutofit/>
          </a:bodyPr>
          <a:lstStyle/>
          <a:p>
            <a:r>
              <a:rPr lang="hr-HR" sz="4800"/>
              <a:t>Zlatna groznica</a:t>
            </a:r>
            <a:endParaRPr lang="en-US" sz="4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520ED0-4AC8-4BCC-AD7D-FE2455E42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5243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1998C"/>
              </a:solidFill>
            </a:endParaRPr>
          </a:p>
        </p:txBody>
      </p:sp>
      <p:pic>
        <p:nvPicPr>
          <p:cNvPr id="39" name="Picture 31">
            <a:extLst>
              <a:ext uri="{FF2B5EF4-FFF2-40B4-BE49-F238E27FC236}">
                <a16:creationId xmlns:a16="http://schemas.microsoft.com/office/drawing/2014/main" xmlns="" id="{9B0DB875-49E3-4B9D-8AAE-D81A127B6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6" name="Slika 5" descr="Slika na kojoj se prikazuje na zatvorenom, tipkovnica, računalo, sjedenje&#10;&#10;Opis je automatski generiran">
            <a:extLst>
              <a:ext uri="{FF2B5EF4-FFF2-40B4-BE49-F238E27FC236}">
                <a16:creationId xmlns:a16="http://schemas.microsoft.com/office/drawing/2014/main" xmlns="" id="{38F5EA4D-DD4B-4D58-BCDB-D1EB7C35C7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22767"/>
          <a:stretch/>
        </p:blipFill>
        <p:spPr>
          <a:xfrm>
            <a:off x="1169350" y="691095"/>
            <a:ext cx="4846217" cy="3529584"/>
          </a:xfrm>
          <a:prstGeom prst="rect">
            <a:avLst/>
          </a:prstGeom>
        </p:spPr>
      </p:pic>
      <p:pic>
        <p:nvPicPr>
          <p:cNvPr id="8" name="Slika 7" descr="Slika na kojoj se prikazuje na otvorenom, trava, stajanje, životinja&#10;&#10;Opis je automatski generiran">
            <a:extLst>
              <a:ext uri="{FF2B5EF4-FFF2-40B4-BE49-F238E27FC236}">
                <a16:creationId xmlns:a16="http://schemas.microsoft.com/office/drawing/2014/main" xmlns="" id="{C099CA77-E7AA-4F3D-BDA4-C9D517F2A1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8044" r="14767" b="2"/>
          <a:stretch/>
        </p:blipFill>
        <p:spPr>
          <a:xfrm>
            <a:off x="6176435" y="695009"/>
            <a:ext cx="4838260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599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95AB1C-38DA-491E-B05E-9986A3B8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5196"/>
            <a:ext cx="3153952" cy="1329769"/>
          </a:xfrm>
        </p:spPr>
        <p:txBody>
          <a:bodyPr>
            <a:normAutofit/>
          </a:bodyPr>
          <a:lstStyle/>
          <a:p>
            <a:pPr algn="l"/>
            <a:r>
              <a:rPr lang="hr-HR" sz="2800" dirty="0"/>
              <a:t>Početak zlatne groznice</a:t>
            </a:r>
            <a:endParaRPr lang="en-US" sz="2800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726DD09A-3705-449A-AB6A-1EE1B528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450353"/>
            <a:ext cx="3153952" cy="3340847"/>
          </a:xfrm>
        </p:spPr>
        <p:txBody>
          <a:bodyPr>
            <a:normAutofit fontScale="55000" lnSpcReduction="20000"/>
          </a:bodyPr>
          <a:lstStyle/>
          <a:p>
            <a:r>
              <a:rPr lang="hr-HR" sz="3200" dirty="0"/>
              <a:t>Zlatna groznica se pojavljuje sredinom 19. st.</a:t>
            </a:r>
          </a:p>
          <a:p>
            <a:r>
              <a:rPr lang="pl-PL" sz="3200" dirty="0"/>
              <a:t>Ljudi počinju masovno naseljavati prostore zapada</a:t>
            </a:r>
          </a:p>
          <a:p>
            <a:r>
              <a:rPr lang="pl-PL" sz="3200" dirty="0"/>
              <a:t>U Kaliforniji su otkrivena nalazišta zlata </a:t>
            </a:r>
          </a:p>
          <a:p>
            <a:r>
              <a:rPr lang="pl-PL" sz="3200" dirty="0"/>
              <a:t>Prvi grumen zlata pronašao je James Marshall 1848. god.</a:t>
            </a:r>
          </a:p>
          <a:p>
            <a:endParaRPr lang="pl-PL" sz="2600" dirty="0"/>
          </a:p>
          <a:p>
            <a:endParaRPr lang="pl-PL" sz="2600" dirty="0"/>
          </a:p>
          <a:p>
            <a:endParaRPr lang="pl-PL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en-US" sz="1800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BEF75C5D-2BA1-43DF-A7EA-02C7DEC12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660C7789-C6DF-4B0E-87FF-A8CB9CD2B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640" y="1582193"/>
            <a:ext cx="5676236" cy="35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116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6">
            <a:extLst>
              <a:ext uri="{FF2B5EF4-FFF2-40B4-BE49-F238E27FC236}">
                <a16:creationId xmlns:a16="http://schemas.microsoft.com/office/drawing/2014/main" xmlns="" id="{D9C4A1E0-B30B-4F81-873C-F77710333B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xmlns="" id="{2884BC28-8C65-4886-B01A-667342EB7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090" y="-3"/>
            <a:ext cx="4572000" cy="3867912"/>
          </a:xfrm>
          <a:custGeom>
            <a:avLst/>
            <a:gdLst>
              <a:gd name="connsiteX0" fmla="*/ 0 w 4572000"/>
              <a:gd name="connsiteY0" fmla="*/ 0 h 3867912"/>
              <a:gd name="connsiteX1" fmla="*/ 4572000 w 4572000"/>
              <a:gd name="connsiteY1" fmla="*/ 0 h 3867912"/>
              <a:gd name="connsiteX2" fmla="*/ 4572000 w 4572000"/>
              <a:gd name="connsiteY2" fmla="*/ 3704966 h 3867912"/>
              <a:gd name="connsiteX3" fmla="*/ 4409054 w 4572000"/>
              <a:gd name="connsiteY3" fmla="*/ 3867912 h 3867912"/>
              <a:gd name="connsiteX4" fmla="*/ 162946 w 4572000"/>
              <a:gd name="connsiteY4" fmla="*/ 3867912 h 3867912"/>
              <a:gd name="connsiteX5" fmla="*/ 0 w 4572000"/>
              <a:gd name="connsiteY5" fmla="*/ 3704966 h 38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lika 8" descr="Slika na kojoj se prikazuje hrana, uštipak, sjedenje, komad&#10;&#10;Opis je automatski generiran">
            <a:extLst>
              <a:ext uri="{FF2B5EF4-FFF2-40B4-BE49-F238E27FC236}">
                <a16:creationId xmlns:a16="http://schemas.microsoft.com/office/drawing/2014/main" xmlns="" id="{809904BF-3F79-411F-A565-5152A034A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461" y="979780"/>
            <a:ext cx="3810506" cy="201956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FC820FD-F8C0-4426-A38A-5B80A2E52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E1DAA296-54E3-4547-B36F-E8B353353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090" y="4405848"/>
            <a:ext cx="4572000" cy="2452159"/>
          </a:xfrm>
          <a:custGeom>
            <a:avLst/>
            <a:gdLst>
              <a:gd name="connsiteX0" fmla="*/ 162946 w 4572000"/>
              <a:gd name="connsiteY0" fmla="*/ 0 h 2452159"/>
              <a:gd name="connsiteX1" fmla="*/ 4409054 w 4572000"/>
              <a:gd name="connsiteY1" fmla="*/ 0 h 2452159"/>
              <a:gd name="connsiteX2" fmla="*/ 4572000 w 4572000"/>
              <a:gd name="connsiteY2" fmla="*/ 162946 h 2452159"/>
              <a:gd name="connsiteX3" fmla="*/ 4572000 w 4572000"/>
              <a:gd name="connsiteY3" fmla="*/ 2452159 h 2452159"/>
              <a:gd name="connsiteX4" fmla="*/ 0 w 4572000"/>
              <a:gd name="connsiteY4" fmla="*/ 2452159 h 2452159"/>
              <a:gd name="connsiteX5" fmla="*/ 0 w 4572000"/>
              <a:gd name="connsiteY5" fmla="*/ 162946 h 2452159"/>
              <a:gd name="connsiteX6" fmla="*/ 162946 w 4572000"/>
              <a:gd name="connsiteY6" fmla="*/ 0 h 24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fotografija, poziranje, skulptura, grupa&#10;&#10;Opis je automatski generiran">
            <a:extLst>
              <a:ext uri="{FF2B5EF4-FFF2-40B4-BE49-F238E27FC236}">
                <a16:creationId xmlns:a16="http://schemas.microsoft.com/office/drawing/2014/main" xmlns="" id="{5F48628A-E17B-4465-A97A-147624E38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7" r="5563" b="-2"/>
          <a:stretch/>
        </p:blipFill>
        <p:spPr>
          <a:xfrm>
            <a:off x="1300221" y="4804012"/>
            <a:ext cx="3750146" cy="1705970"/>
          </a:xfrm>
          <a:prstGeom prst="rect">
            <a:avLst/>
          </a:prstGeom>
        </p:spPr>
      </p:pic>
      <p:pic>
        <p:nvPicPr>
          <p:cNvPr id="7" name="Slika 6" descr="Slika na kojoj se prikazuje hrana, na zatvorenom, stol, slastice&#10;&#10;Opis je automatski generiran">
            <a:extLst>
              <a:ext uri="{FF2B5EF4-FFF2-40B4-BE49-F238E27FC236}">
                <a16:creationId xmlns:a16="http://schemas.microsoft.com/office/drawing/2014/main" xmlns="" id="{0964BDF2-F684-41AB-8B25-B4BACDD642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8" r="1" b="26161"/>
          <a:stretch/>
        </p:blipFill>
        <p:spPr>
          <a:xfrm>
            <a:off x="6250149" y="1996250"/>
            <a:ext cx="5298384" cy="24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1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4AB646F-3BE3-47A3-B14F-9CB84F6BF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72E8E9-8C49-4459-9E5D-624050E8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hr-HR" dirty="0"/>
              <a:t>Stanovništvo za vrijeme zlatne groznice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6A30035-7CB8-46F4-942C-30607140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r>
              <a:rPr lang="hr-HR" dirty="0"/>
              <a:t>1849. god. je na prostor Kalifornije stiglo oko 80,000 naseljenika</a:t>
            </a:r>
          </a:p>
          <a:p>
            <a:r>
              <a:rPr lang="hr-HR" dirty="0"/>
              <a:t>Niču i rastu gradići i gradovi</a:t>
            </a:r>
          </a:p>
          <a:p>
            <a:r>
              <a:rPr lang="hr-HR" dirty="0"/>
              <a:t>Stanovništvo se neprestano seli kada bi se koja zlatna žila iscrpila</a:t>
            </a:r>
          </a:p>
          <a:p>
            <a:r>
              <a:rPr lang="hr-HR" dirty="0"/>
              <a:t>Gradovi su živjeli od tragača za zlatom</a:t>
            </a:r>
            <a:endParaRPr lang="en-US" dirty="0"/>
          </a:p>
        </p:txBody>
      </p:sp>
      <p:pic>
        <p:nvPicPr>
          <p:cNvPr id="5" name="Slika 4" descr="Slika na kojoj se prikazuje staro, fotografija, zgrada, bijelo&#10;&#10;Opis je automatski generiran">
            <a:extLst>
              <a:ext uri="{FF2B5EF4-FFF2-40B4-BE49-F238E27FC236}">
                <a16:creationId xmlns:a16="http://schemas.microsoft.com/office/drawing/2014/main" xmlns="" id="{584CA3E7-5C1F-4994-BE48-90D5F328F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01" r="-2" b="2516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BE7827-5B1A-4F37-BF70-19F7C5C6B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558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98CCEB25-E2E3-481F-A03A-19767D3E7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20582A-6826-4513-9189-B79DC044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hr-HR" sz="2400" dirty="0"/>
              <a:t>Stanovništvo za vrijeme zlatne groznice</a:t>
            </a:r>
            <a:endParaRPr lang="en-US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788535-410C-4C95-B3F9-0DB84360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600" dirty="0"/>
              <a:t>Odlaskom tragača nestajao bi glavni izvor prihoda stanovništvu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Zbog toga bi stanovništvo napuštalo gradove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Na Američkom zapadu bilo je puno takvih gradova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Takvi gradovi prozvani su gradovima duhova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Bezobzira na te gradove, 1853. god. broj naseljenika porastao je na 250 000</a:t>
            </a:r>
            <a:endParaRPr lang="en-US" sz="1600" dirty="0"/>
          </a:p>
        </p:txBody>
      </p:sp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A51D630-0F89-4152-A269-9F047B68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3" r="10412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0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0A8AB0-5E65-467B-8A9A-8305BE4C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hr-HR" sz="3000" dirty="0"/>
              <a:t>Hrvati u SAD-u za vrijeme zlatne groznice</a:t>
            </a:r>
            <a:endParaRPr lang="en-US" sz="3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0503B0A-925C-4610-879D-A69997816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Među mnogim useljenicima, u SAD-u je bilo sve više Hrvata</a:t>
            </a:r>
          </a:p>
          <a:p>
            <a:r>
              <a:rPr lang="hr-HR" sz="1800" dirty="0"/>
              <a:t>Prvi Hrvati došli su iz primorja, posebice iz Dubrovnika</a:t>
            </a:r>
          </a:p>
          <a:p>
            <a:r>
              <a:rPr lang="hr-HR" sz="1800" dirty="0"/>
              <a:t>Veća emigriranja počinju oko 1880. god.</a:t>
            </a:r>
          </a:p>
          <a:p>
            <a:r>
              <a:rPr lang="hr-HR" sz="1800" dirty="0"/>
              <a:t>Naseljavali su područja klimatski slična Hrvatskoj- Kalifornija i Louisianu</a:t>
            </a:r>
          </a:p>
          <a:p>
            <a:endParaRPr lang="en-US" sz="1800" dirty="0"/>
          </a:p>
        </p:txBody>
      </p:sp>
      <p:pic>
        <p:nvPicPr>
          <p:cNvPr id="5" name="Slika 4" descr="Slika na kojoj se prikazuje na otvorenom, fotografija, osoba, snijeg&#10;&#10;Opis je automatski generiran">
            <a:extLst>
              <a:ext uri="{FF2B5EF4-FFF2-40B4-BE49-F238E27FC236}">
                <a16:creationId xmlns:a16="http://schemas.microsoft.com/office/drawing/2014/main" xmlns="" id="{FBEB7B57-4134-423D-AF93-DCC2CDF14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521" y="643466"/>
            <a:ext cx="6454837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04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planina, trava, sjedenje, muškarac&#10;&#10;Opis je automatski generiran">
            <a:extLst>
              <a:ext uri="{FF2B5EF4-FFF2-40B4-BE49-F238E27FC236}">
                <a16:creationId xmlns:a16="http://schemas.microsoft.com/office/drawing/2014/main" xmlns="" id="{5D8CB7FB-0842-46F5-AE35-8246D51A4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94" r="22517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8AD33A-C206-4E7D-86F4-A45D5848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pl-PL" sz="3200"/>
              <a:t>Hrvati u SAD-u za vrijeme zlatne groznice</a:t>
            </a:r>
            <a:endParaRPr lang="en-US" sz="32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712AF47-8BAC-4069-9EAF-E3BD656F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hr-HR" sz="1700" dirty="0"/>
              <a:t>Drugi dio Hrvata naselio se u velikim industrijskim centrima</a:t>
            </a:r>
          </a:p>
          <a:p>
            <a:r>
              <a:rPr lang="hr-HR" sz="1700" dirty="0"/>
              <a:t>Neki od njih su Pittsburgh, Chicago i Detroit</a:t>
            </a:r>
          </a:p>
          <a:p>
            <a:r>
              <a:rPr lang="hr-HR" sz="1700" dirty="0"/>
              <a:t>Tamo su se uglavnom radili industrijski i radni poslovi u tvornicama i rudnicima</a:t>
            </a:r>
          </a:p>
          <a:p>
            <a:r>
              <a:rPr lang="hr-HR" sz="1700" dirty="0"/>
              <a:t>Hrvati su naselili i ostala područja SAD-a, u manjem broju</a:t>
            </a:r>
          </a:p>
          <a:p>
            <a:r>
              <a:rPr lang="hr-HR" sz="1700" dirty="0"/>
              <a:t>Sudjelovali su u izgradnji transkontinentalne željezničke pruge</a:t>
            </a:r>
          </a:p>
          <a:p>
            <a:r>
              <a:rPr lang="hr-HR" sz="1700" dirty="0"/>
              <a:t>Bili su aktivni i u kalifornijskoj zlatnoj groznici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874485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xmlns="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8F65EC-3105-48E4-A645-D4E1AF6C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End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09B8198-C7D1-49B6-8B05-E48045F55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C1998C"/>
                </a:solidFill>
              </a:rPr>
              <a:t>Napravila: Ema Župančić 7.A</a:t>
            </a:r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xmlns="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9E864D5-E0AD-410D-B197-F04B71945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4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7" name="Slika 6" descr="Slika na kojoj se prikazuje hrana, prekriveno, voće&#10;&#10;Opis je automatski generiran">
            <a:extLst>
              <a:ext uri="{FF2B5EF4-FFF2-40B4-BE49-F238E27FC236}">
                <a16:creationId xmlns:a16="http://schemas.microsoft.com/office/drawing/2014/main" xmlns="" id="{63D16CA7-CD5C-4C59-8412-C05EF1313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05" b="1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271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383A21"/>
      </a:dk2>
      <a:lt2>
        <a:srgbClr val="E2E7E8"/>
      </a:lt2>
      <a:accent1>
        <a:srgbClr val="C1998C"/>
      </a:accent1>
      <a:accent2>
        <a:srgbClr val="B5A1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9"/>
      </a:accent6>
      <a:hlink>
        <a:srgbClr val="5C8A99"/>
      </a:hlink>
      <a:folHlink>
        <a:srgbClr val="828282"/>
      </a:folHlink>
    </a:clrScheme>
    <a:fontScheme name="Slate">
      <a:majorFont>
        <a:latin typeface="Georgia Pro Cond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243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SlateVTI</vt:lpstr>
      <vt:lpstr>Zlatna groznica</vt:lpstr>
      <vt:lpstr>Početak zlatne groznice</vt:lpstr>
      <vt:lpstr>Slide 3</vt:lpstr>
      <vt:lpstr>Stanovništvo za vrijeme zlatne groznice</vt:lpstr>
      <vt:lpstr>Stanovništvo za vrijeme zlatne groznice</vt:lpstr>
      <vt:lpstr>Hrvati u SAD-u za vrijeme zlatne groznice</vt:lpstr>
      <vt:lpstr>Hrvati u SAD-u za vrijeme zlatne groznice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Zlatna groznica</dc:title>
  <dc:creator>KK SAMOBOR</dc:creator>
  <cp:lastModifiedBy>Mešo mekentoš</cp:lastModifiedBy>
  <cp:revision>2</cp:revision>
  <dcterms:created xsi:type="dcterms:W3CDTF">2020-05-03T20:59:54Z</dcterms:created>
  <dcterms:modified xsi:type="dcterms:W3CDTF">2020-05-04T09:48:11Z</dcterms:modified>
</cp:coreProperties>
</file>