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ija bez naslova" id="{66CA6A7E-9505-4B31-8AC5-D8BE69154248}">
          <p14:sldIdLst>
            <p14:sldId id="256"/>
            <p14:sldId id="257"/>
            <p14:sldId id="258"/>
            <p14:sldId id="259"/>
            <p14:sldId id="264"/>
            <p14:sldId id="265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9522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1073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98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4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Hrvati_u_SAD-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xmlns="" id="{66C7A97A-A7DE-4DFB-8542-1E4BF24C7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xmlns="" id="{BE111DB0-3D73-4D20-9D57-CEF5A0D86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D14B14-EB31-43FB-94ED-F9FDF7B9F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2130552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GB" sz="5500" dirty="0">
                <a:latin typeface="Avenir Next LT Pro" panose="020B0504020202020204" pitchFamily="34" charset="-18"/>
              </a:rPr>
              <a:t>Hrvatsko iseljeni</a:t>
            </a:r>
            <a:r>
              <a:rPr lang="hr-HR" sz="5500" dirty="0" err="1">
                <a:latin typeface="Avenir Next LT Pro" panose="020B0504020202020204" pitchFamily="34" charset="-18"/>
              </a:rPr>
              <a:t>štvo</a:t>
            </a:r>
            <a:r>
              <a:rPr lang="hr-HR" sz="5500" dirty="0">
                <a:latin typeface="Avenir Next LT Pro" panose="020B0504020202020204" pitchFamily="34" charset="-18"/>
              </a:rPr>
              <a:t> u SAD-u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18985D1-126C-43CD-9E21-867B9DBA6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835071"/>
            <a:ext cx="3685070" cy="185485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r-HR" sz="1400" b="1" dirty="0">
                <a:latin typeface="Avenir Next LT Pro" panose="020B0504020202020204" pitchFamily="34" charset="-18"/>
              </a:rPr>
              <a:t>U ovoj prezentaciji ćete naučiti: </a:t>
            </a:r>
          </a:p>
          <a:p>
            <a:pPr>
              <a:spcAft>
                <a:spcPts val="600"/>
              </a:spcAft>
            </a:pPr>
            <a:r>
              <a:rPr lang="hr-HR" sz="1400" dirty="0">
                <a:latin typeface="Avenir Next LT Pro" panose="020B0504020202020204" pitchFamily="34" charset="-18"/>
              </a:rPr>
              <a:t>Zašto se Hrvatsko  stanovništvo selilo u SAD, hrvatske bratovštine i posljedice toga iseljavanja.</a:t>
            </a:r>
          </a:p>
          <a:p>
            <a:pPr>
              <a:spcAft>
                <a:spcPts val="600"/>
              </a:spcAft>
            </a:pPr>
            <a:r>
              <a:rPr lang="hr-HR" sz="1400" b="1" dirty="0">
                <a:latin typeface="Avenir Next LT Pro" panose="020B0504020202020204" pitchFamily="34" charset="-18"/>
              </a:rPr>
              <a:t>Roko Mršić 7.C POVIJEST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xmlns="" id="{027ADCA0-A066-4B16-8E1F-3C2483947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B68EB51-CFDA-47B8-A071-A9A10391C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7"/>
          <a:stretch/>
        </p:blipFill>
        <p:spPr>
          <a:xfrm>
            <a:off x="4642229" y="1731381"/>
            <a:ext cx="7173635" cy="3673726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1103DE9-9FB3-49DD-8F2F-D6079CB491B1}"/>
              </a:ext>
            </a:extLst>
          </p:cNvPr>
          <p:cNvSpPr/>
          <p:nvPr/>
        </p:nvSpPr>
        <p:spPr>
          <a:xfrm>
            <a:off x="4815729" y="2462198"/>
            <a:ext cx="1909684" cy="81557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123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6EEAC6-011F-4499-ACFF-2FDC742DB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70F14D-B6E6-40EA-96B4-4E18D0CF9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C2BFF7B-9D6F-469B-B1FF-E7CB0D1F6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133C1E-CB83-47F3-8F35-94C2A7C58E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1A50FB-3696-4242-89C1-00325D9D59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2919" y="1123837"/>
            <a:ext cx="2834838" cy="704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Uzrok</a:t>
            </a:r>
            <a:r>
              <a:rPr lang="en-US" sz="2400" dirty="0"/>
              <a:t>  </a:t>
            </a:r>
            <a:r>
              <a:rPr lang="en-US" sz="2400" dirty="0" err="1"/>
              <a:t>Iseljavanja</a:t>
            </a:r>
            <a:r>
              <a:rPr lang="en-US" sz="2400" dirty="0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4225E03-54E0-48AE-921B-97ACA5D1654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2918" y="1828800"/>
            <a:ext cx="3087738" cy="43864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FFFF"/>
                </a:solidFill>
              </a:rPr>
              <a:t>Hrvatsko </a:t>
            </a:r>
            <a:r>
              <a:rPr lang="en-US" sz="1400" dirty="0" err="1">
                <a:solidFill>
                  <a:srgbClr val="FFFFFF"/>
                </a:solidFill>
              </a:rPr>
              <a:t>stanovništvo</a:t>
            </a:r>
            <a:r>
              <a:rPr lang="en-US" sz="1400" dirty="0">
                <a:solidFill>
                  <a:srgbClr val="FFFFFF"/>
                </a:solidFill>
              </a:rPr>
              <a:t>  se </a:t>
            </a:r>
            <a:r>
              <a:rPr lang="en-US" sz="1400" dirty="0" err="1">
                <a:solidFill>
                  <a:srgbClr val="FFFFFF"/>
                </a:solidFill>
              </a:rPr>
              <a:t>odselilo</a:t>
            </a:r>
            <a:r>
              <a:rPr lang="en-US" sz="1400" dirty="0">
                <a:solidFill>
                  <a:srgbClr val="FFFFFF"/>
                </a:solidFill>
              </a:rPr>
              <a:t> u 1. </a:t>
            </a:r>
            <a:r>
              <a:rPr lang="en-US" sz="1400" dirty="0" err="1">
                <a:solidFill>
                  <a:srgbClr val="FFFFFF"/>
                </a:solidFill>
              </a:rPr>
              <a:t>valu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seljenja</a:t>
            </a:r>
            <a:r>
              <a:rPr lang="en-US" sz="1400" dirty="0">
                <a:solidFill>
                  <a:srgbClr val="FFFFFF"/>
                </a:solidFill>
              </a:rPr>
              <a:t> u </a:t>
            </a:r>
            <a:r>
              <a:rPr lang="en-US" sz="1400" dirty="0" err="1">
                <a:solidFill>
                  <a:srgbClr val="FFFFFF"/>
                </a:solidFill>
              </a:rPr>
              <a:t>Ameriku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nakon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bolesti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vinove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loze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ili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peronospore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FFFFFF"/>
                </a:solidFill>
              </a:rPr>
              <a:t>Također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su</a:t>
            </a:r>
            <a:r>
              <a:rPr lang="en-US" sz="1400" dirty="0">
                <a:solidFill>
                  <a:srgbClr val="FFFFFF"/>
                </a:solidFill>
              </a:rPr>
              <a:t> se </a:t>
            </a:r>
            <a:r>
              <a:rPr lang="en-US" sz="1400" dirty="0" err="1">
                <a:solidFill>
                  <a:srgbClr val="FFFFFF"/>
                </a:solidFill>
              </a:rPr>
              <a:t>selili</a:t>
            </a:r>
            <a:r>
              <a:rPr lang="en-US" sz="1400" dirty="0">
                <a:solidFill>
                  <a:srgbClr val="FFFFFF"/>
                </a:solidFill>
              </a:rPr>
              <a:t> u </a:t>
            </a:r>
            <a:r>
              <a:rPr lang="en-US" sz="1400" dirty="0" err="1">
                <a:solidFill>
                  <a:srgbClr val="FFFFFF"/>
                </a:solidFill>
              </a:rPr>
              <a:t>potrazi</a:t>
            </a:r>
            <a:r>
              <a:rPr lang="en-US" sz="1400" dirty="0">
                <a:solidFill>
                  <a:srgbClr val="FFFFFF"/>
                </a:solidFill>
              </a:rPr>
              <a:t> za </a:t>
            </a:r>
            <a:r>
              <a:rPr lang="en-US" sz="1400" dirty="0" err="1">
                <a:solidFill>
                  <a:srgbClr val="FFFFFF"/>
                </a:solidFill>
              </a:rPr>
              <a:t>boljim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životom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većim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životnim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standardom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FFFF"/>
                </a:solidFill>
              </a:rPr>
              <a:t>Hrvatska </a:t>
            </a:r>
            <a:r>
              <a:rPr lang="en-US" sz="1400" dirty="0" err="1">
                <a:solidFill>
                  <a:srgbClr val="FFFFFF"/>
                </a:solidFill>
              </a:rPr>
              <a:t>iseljavanja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dijelimo</a:t>
            </a:r>
            <a:r>
              <a:rPr lang="en-US" sz="1400" dirty="0">
                <a:solidFill>
                  <a:srgbClr val="FFFFFF"/>
                </a:solidFill>
              </a:rPr>
              <a:t> u 2 </a:t>
            </a:r>
            <a:r>
              <a:rPr lang="en-US" sz="1400" dirty="0" err="1">
                <a:solidFill>
                  <a:srgbClr val="FFFFFF"/>
                </a:solidFill>
              </a:rPr>
              <a:t>vala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FFFFFF"/>
                </a:solidFill>
              </a:rPr>
              <a:t>Prvi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val</a:t>
            </a:r>
            <a:r>
              <a:rPr lang="en-US" sz="1400" dirty="0">
                <a:solidFill>
                  <a:srgbClr val="FFFFFF"/>
                </a:solidFill>
              </a:rPr>
              <a:t> je bio od 1890. </a:t>
            </a:r>
            <a:r>
              <a:rPr lang="en-US" sz="1400" dirty="0" err="1">
                <a:solidFill>
                  <a:srgbClr val="FFFFFF"/>
                </a:solidFill>
              </a:rPr>
              <a:t>godine</a:t>
            </a:r>
            <a:r>
              <a:rPr lang="en-US" sz="1400" dirty="0">
                <a:solidFill>
                  <a:srgbClr val="FFFFFF"/>
                </a:solidFill>
              </a:rPr>
              <a:t> do 1910. </a:t>
            </a:r>
            <a:r>
              <a:rPr lang="en-US" sz="1400" dirty="0" err="1">
                <a:solidFill>
                  <a:srgbClr val="FFFFFF"/>
                </a:solidFill>
              </a:rPr>
              <a:t>godine</a:t>
            </a:r>
            <a:r>
              <a:rPr lang="hr-HR" sz="1400" dirty="0">
                <a:solidFill>
                  <a:srgbClr val="FFFFFF"/>
                </a:solidFill>
              </a:rPr>
              <a:t>.</a:t>
            </a:r>
            <a:endParaRPr lang="en-US" sz="1400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FFFFFF"/>
                </a:solidFill>
              </a:rPr>
              <a:t>Drugi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val</a:t>
            </a:r>
            <a:r>
              <a:rPr lang="en-US" sz="1400" dirty="0">
                <a:solidFill>
                  <a:srgbClr val="FFFFFF"/>
                </a:solidFill>
              </a:rPr>
              <a:t> je bio </a:t>
            </a:r>
            <a:r>
              <a:rPr lang="en-US" sz="1400" dirty="0" err="1">
                <a:solidFill>
                  <a:srgbClr val="FFFFFF"/>
                </a:solidFill>
              </a:rPr>
              <a:t>tijekom</a:t>
            </a:r>
            <a:r>
              <a:rPr lang="en-US" sz="1400" dirty="0">
                <a:solidFill>
                  <a:srgbClr val="FFFFFF"/>
                </a:solidFill>
              </a:rPr>
              <a:t> 60-ih </a:t>
            </a:r>
            <a:r>
              <a:rPr lang="en-US" sz="1400" dirty="0" err="1">
                <a:solidFill>
                  <a:srgbClr val="FFFFFF"/>
                </a:solidFill>
              </a:rPr>
              <a:t>godina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prošlog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stoljeća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zbog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komunizma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FFFFFF"/>
                </a:solidFill>
              </a:rPr>
              <a:t>Razlog</a:t>
            </a:r>
            <a:r>
              <a:rPr lang="en-US" sz="1400" dirty="0">
                <a:solidFill>
                  <a:srgbClr val="FFFFFF"/>
                </a:solidFill>
              </a:rPr>
              <a:t> za </a:t>
            </a:r>
            <a:r>
              <a:rPr lang="en-US" sz="1400" dirty="0" err="1">
                <a:solidFill>
                  <a:srgbClr val="FFFFFF"/>
                </a:solidFill>
              </a:rPr>
              <a:t>ovu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prezentaciju</a:t>
            </a:r>
            <a:r>
              <a:rPr lang="en-US" sz="1400" dirty="0">
                <a:solidFill>
                  <a:srgbClr val="FFFFFF"/>
                </a:solidFill>
              </a:rPr>
              <a:t> je to </a:t>
            </a:r>
            <a:r>
              <a:rPr lang="en-US" sz="1400" dirty="0" err="1">
                <a:solidFill>
                  <a:srgbClr val="FFFFFF"/>
                </a:solidFill>
              </a:rPr>
              <a:t>što</a:t>
            </a:r>
            <a:r>
              <a:rPr lang="en-US" sz="1400" dirty="0">
                <a:solidFill>
                  <a:srgbClr val="FFFFFF"/>
                </a:solidFill>
              </a:rPr>
              <a:t> je </a:t>
            </a:r>
            <a:r>
              <a:rPr lang="en-US" sz="1400" dirty="0" err="1">
                <a:solidFill>
                  <a:srgbClr val="FFFFFF"/>
                </a:solidFill>
              </a:rPr>
              <a:t>moj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  <a:r>
              <a:rPr lang="en-US" sz="1400" dirty="0" err="1">
                <a:solidFill>
                  <a:srgbClr val="FFFFFF"/>
                </a:solidFill>
              </a:rPr>
              <a:t>šukundjed</a:t>
            </a:r>
            <a:r>
              <a:rPr lang="en-US" sz="1400" dirty="0">
                <a:solidFill>
                  <a:srgbClr val="FFFFFF"/>
                </a:solidFill>
              </a:rPr>
              <a:t> Mate </a:t>
            </a:r>
            <a:r>
              <a:rPr lang="en-US" sz="1400" dirty="0" err="1">
                <a:solidFill>
                  <a:srgbClr val="FFFFFF"/>
                </a:solidFill>
              </a:rPr>
              <a:t>živio</a:t>
            </a:r>
            <a:r>
              <a:rPr lang="en-US" sz="1400" dirty="0">
                <a:solidFill>
                  <a:srgbClr val="FFFFFF"/>
                </a:solidFill>
              </a:rPr>
              <a:t> u </a:t>
            </a:r>
            <a:r>
              <a:rPr lang="en-US" sz="1400" dirty="0" err="1">
                <a:solidFill>
                  <a:srgbClr val="FFFFFF"/>
                </a:solidFill>
              </a:rPr>
              <a:t>Americi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hr-HR" sz="1400" dirty="0">
                <a:solidFill>
                  <a:srgbClr val="FFFFFF"/>
                </a:solidFill>
              </a:rPr>
              <a:t> nekoliko godina, ali se vratio u Hrvatsku gdje je živo do kraja života.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89E943A-225D-44B1-B345-D7FDBA43C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9237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BED7469-0D10-44CB-A4C2-C1124B3CA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4351E00-23D4-4170-AACC-F27A1EE3FF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3033C1FA-44DC-4135-AC8E-99278C317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481A727-51BA-47CD-BDF2-F800D0449B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EC8309-0238-438A-BA6D-7BB3AAB19D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249" y="1123837"/>
            <a:ext cx="4016116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GDJE SU SELILI?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92017A2-EF2E-4609-AB01-9121AF0408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en-US" sz="1500">
                <a:solidFill>
                  <a:srgbClr val="FFFFFF"/>
                </a:solidFill>
              </a:rPr>
              <a:t>Selili su se u : Pennsiylvaniji, Illonisu, Ohio, Winsconsinu, New Yorku i Indiani .</a:t>
            </a:r>
          </a:p>
          <a:p>
            <a:pPr marL="342900"/>
            <a:r>
              <a:rPr lang="en-US" sz="1500">
                <a:solidFill>
                  <a:srgbClr val="FFFFFF"/>
                </a:solidFill>
              </a:rPr>
              <a:t>U Americi žive 420.763 hrvatskih stanovnika.</a:t>
            </a:r>
          </a:p>
          <a:p>
            <a:pPr marL="342900"/>
            <a:r>
              <a:rPr lang="en-US" sz="1500">
                <a:solidFill>
                  <a:srgbClr val="FFFFFF"/>
                </a:solidFill>
              </a:rPr>
              <a:t>Najviše žive u sljedećim gradovima: Pittsburghu, New York Cityju, Kansas Cityju, Detroitu, Clevlandu, St. Louisu i Los Angelesu.</a:t>
            </a:r>
          </a:p>
          <a:p>
            <a:pPr marL="342900"/>
            <a:r>
              <a:rPr lang="en-US" sz="1500">
                <a:solidFill>
                  <a:srgbClr val="FFFFFF"/>
                </a:solidFill>
              </a:rPr>
              <a:t>Većina su došli brodom, a neki su bili i dezerterski mornari koji su čuli za rat u Europi te napustili brodove zbog gospodarskih razloga.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685F3A2-09E5-41A5-BC26-1F138DF83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4" r="24349" b="2"/>
          <a:stretch/>
        </p:blipFill>
        <p:spPr>
          <a:xfrm>
            <a:off x="9402417" y="768097"/>
            <a:ext cx="2093613" cy="233512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1D58C79-C053-45C6-AB6A-6BE55965B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rgbClr val="BFBFB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4B25AFC0-F07D-4ECB-8837-DDC84F64E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4" r="7170" b="-2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7DC79B1-065E-4C86-9FFF-26FDE7A9C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0" r="-2" b="-2"/>
          <a:stretch/>
        </p:blipFill>
        <p:spPr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F6B7092-FA11-45BD-B50D-DF7999301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4DF057B-AF69-49F2-8FB5-411BF4789666}"/>
              </a:ext>
            </a:extLst>
          </p:cNvPr>
          <p:cNvSpPr txBox="1"/>
          <p:nvPr/>
        </p:nvSpPr>
        <p:spPr>
          <a:xfrm>
            <a:off x="5137460" y="3593240"/>
            <a:ext cx="2157385" cy="21910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1300" b="1">
                <a:solidFill>
                  <a:srgbClr val="FFFFFF"/>
                </a:solidFill>
              </a:rPr>
              <a:t>Pittsburgh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B4D6A11-24F1-46F1-9992-6DAD06566F0D}"/>
              </a:ext>
            </a:extLst>
          </p:cNvPr>
          <p:cNvSpPr txBox="1"/>
          <p:nvPr/>
        </p:nvSpPr>
        <p:spPr>
          <a:xfrm>
            <a:off x="9402416" y="2785403"/>
            <a:ext cx="1990393" cy="31782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r-HR" sz="1400" b="1" dirty="0" err="1">
                <a:solidFill>
                  <a:srgbClr val="FFFFFF"/>
                </a:solidFill>
              </a:rPr>
              <a:t>Clevland</a:t>
            </a:r>
            <a:endParaRPr lang="hr-HR" sz="1400" b="1" dirty="0">
              <a:solidFill>
                <a:srgbClr val="FFFFFF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8E2DD3A4-CAE6-4011-A620-4E767C033ED1}"/>
              </a:ext>
            </a:extLst>
          </p:cNvPr>
          <p:cNvSpPr txBox="1"/>
          <p:nvPr/>
        </p:nvSpPr>
        <p:spPr>
          <a:xfrm>
            <a:off x="7460906" y="5799049"/>
            <a:ext cx="4035124" cy="27310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sz="1200" b="1">
                <a:solidFill>
                  <a:srgbClr val="FFFFFF"/>
                </a:solidFill>
              </a:rPr>
              <a:t>Kip Slobode</a:t>
            </a:r>
          </a:p>
        </p:txBody>
      </p:sp>
    </p:spTree>
    <p:extLst>
      <p:ext uri="{BB962C8B-B14F-4D97-AF65-F5344CB8AC3E}">
        <p14:creationId xmlns:p14="http://schemas.microsoft.com/office/powerpoint/2010/main" xmlns="" val="391604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BBED7469-0D10-44CB-A4C2-C1124B3CA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xmlns="" id="{F4351E00-23D4-4170-AACC-F27A1EE3FF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xmlns="" id="{3033C1FA-44DC-4135-AC8E-99278C317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xmlns="" id="{8481A727-51BA-47CD-BDF2-F800D0449B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40C49B-23D6-4FD3-B460-321BBE4386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249" y="1123837"/>
            <a:ext cx="4016116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Koji im je bio razlog za seljenje?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098C52-E876-4406-8D0F-C609E81449A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en-US" sz="1500">
                <a:solidFill>
                  <a:srgbClr val="FFFFFF"/>
                </a:solidFill>
              </a:rPr>
              <a:t>Razlozi za seljenje u prvom valu je bila bolest vinove loze ili peronospora zato što su većina tadašnjih useljenika bila iz tadašnje primorske ili južne hrvatske. </a:t>
            </a:r>
          </a:p>
          <a:p>
            <a:pPr marL="342900"/>
            <a:r>
              <a:rPr lang="en-US" sz="1500">
                <a:solidFill>
                  <a:srgbClr val="FFFFFF"/>
                </a:solidFill>
              </a:rPr>
              <a:t>Prvi iseljenici su se uglavnom naselili na obalama Mississippa. </a:t>
            </a:r>
          </a:p>
          <a:p>
            <a:pPr marL="342900"/>
            <a:r>
              <a:rPr lang="en-US" sz="1500">
                <a:solidFill>
                  <a:srgbClr val="FFFFFF"/>
                </a:solidFill>
              </a:rPr>
              <a:t>Većina ih se uspjela asimilirati u društvo i otvoriti svoje udruge restorane itd. npr. ”The  Slavonian gold and silver company” koja je najveća i najvažnija  Hrvatska i Američka tvrtka.</a:t>
            </a:r>
          </a:p>
          <a:p>
            <a:pPr marL="342900"/>
            <a:r>
              <a:rPr lang="en-US" sz="1500">
                <a:solidFill>
                  <a:srgbClr val="FFFFFF"/>
                </a:solidFill>
              </a:rPr>
              <a:t>Stvarali su bratovštine što će biti objašnjeno na slijedećem sladu.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4A94605C-0EB2-4FA5-B05F-7BC682EA2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xmlns="" id="{E1D58C79-C053-45C6-AB6A-6BE55965B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46CD732-8A61-4F44-9C2F-EB440CBB1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8" r="11676" b="-2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24BC891-B141-4F4C-BD08-09173D5A5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3" r="23210" b="2"/>
          <a:stretch/>
        </p:blipFill>
        <p:spPr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31" name="Rectangle 22">
            <a:extLst>
              <a:ext uri="{FF2B5EF4-FFF2-40B4-BE49-F238E27FC236}">
                <a16:creationId xmlns:a16="http://schemas.microsoft.com/office/drawing/2014/main" xmlns="" id="{AF6B7092-FA11-45BD-B50D-DF7999301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0652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ED7469-0D10-44CB-A4C2-C1124B3CA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4351E00-23D4-4170-AACC-F27A1EE3FF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033C1FA-44DC-4135-AC8E-99278C317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481A727-51BA-47CD-BDF2-F800D0449B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40C49B-23D6-4FD3-B460-321BBE4386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9249" y="1123837"/>
            <a:ext cx="4016116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Bratovštine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098C52-E876-4406-8D0F-C609E81449A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/>
            <a:r>
              <a:rPr lang="en-US" sz="1800">
                <a:solidFill>
                  <a:srgbClr val="FFFFFF"/>
                </a:solidFill>
              </a:rPr>
              <a:t>Bratovštine su napravljene za zadržavanje nacionalnog identiteta.</a:t>
            </a:r>
          </a:p>
          <a:p>
            <a:pPr marL="342900"/>
            <a:r>
              <a:rPr lang="en-US" sz="1800">
                <a:solidFill>
                  <a:srgbClr val="FFFFFF"/>
                </a:solidFill>
              </a:rPr>
              <a:t>Najpoznatija i najveća je u Pittsburgu ( Hrvatska bratska zajednica)  </a:t>
            </a:r>
          </a:p>
          <a:p>
            <a:pPr marL="342900"/>
            <a:r>
              <a:rPr lang="en-US" sz="1800">
                <a:solidFill>
                  <a:srgbClr val="FFFFFF"/>
                </a:solidFill>
              </a:rPr>
              <a:t>Otvaraju Hrvatsku kolibu u Washingtonu 1925. god.</a:t>
            </a:r>
          </a:p>
          <a:p>
            <a:pPr marL="342900"/>
            <a:r>
              <a:rPr lang="en-US" sz="1800">
                <a:solidFill>
                  <a:srgbClr val="FFFFFF"/>
                </a:solidFill>
              </a:rPr>
              <a:t>Sve bratovštine su organizirane u jednu zajednicu.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C4369FD-BA2A-4AE9-8F53-11A7F275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3" r="-8" b="-8"/>
          <a:stretch/>
        </p:blipFill>
        <p:spPr>
          <a:xfrm>
            <a:off x="9402417" y="768097"/>
            <a:ext cx="2093613" cy="23351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1D58C79-C053-45C6-AB6A-6BE55965B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rgbClr val="BFBFB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D952A8B-38B8-4B4C-985E-2C57E533A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29832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6350761-B1C9-4F73-99A2-B009EA68BA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68" b="14042"/>
          <a:stretch/>
        </p:blipFill>
        <p:spPr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F6B7092-FA11-45BD-B50D-DF7999301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4554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xmlns="" id="{4F645BF8-7885-4398-80BC-4C0DF24F5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xmlns="" id="{3212FB65-CD2B-4005-B910-132DCE19F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40C49B-23D6-4FD3-B460-321BBE438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spc="-60"/>
              <a:t>Poznate </a:t>
            </a:r>
            <a:br>
              <a:rPr lang="en-US" sz="2800" spc="-60"/>
            </a:br>
            <a:r>
              <a:rPr lang="en-US" sz="2800" spc="-60"/>
              <a:t>osobe i </a:t>
            </a:r>
            <a:br>
              <a:rPr lang="en-US" sz="2800" spc="-60"/>
            </a:br>
            <a:r>
              <a:rPr lang="en-US" sz="2800" spc="-60"/>
              <a:t>posljedice useljenja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098C52-E876-4406-8D0F-C609E8144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182880">
              <a:buFont typeface="Wingdings 2" pitchFamily="18" charset="2"/>
              <a:buChar char=""/>
            </a:pPr>
            <a:r>
              <a:rPr lang="en-US" sz="2000">
                <a:solidFill>
                  <a:srgbClr val="FFFFFF"/>
                </a:solidFill>
              </a:rPr>
              <a:t>Poznate osobe su:Louis Cukela, Peter Tomich, John Malkovich, Fred Couples, Bill Belichick, Mark Begich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Jenna Elfman, Dennis Kucinich, Scott Bakula,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Anthony Francis Lucas, Krist Novoselic, Denise Richards</a:t>
            </a:r>
          </a:p>
          <a:p>
            <a:pPr marL="342900" indent="-182880">
              <a:buFont typeface="Wingdings 2" pitchFamily="18" charset="2"/>
              <a:buChar char=""/>
            </a:pPr>
            <a:r>
              <a:rPr lang="en-US" sz="2000">
                <a:solidFill>
                  <a:srgbClr val="FFFFFF"/>
                </a:solidFill>
              </a:rPr>
              <a:t>Posljedice useljavanja su u jaka hrvatska zajednica u SAD-u u kojoj se okupljaju i 3. generacije Amerikanaca hrvatskih korijena</a:t>
            </a:r>
          </a:p>
          <a:p>
            <a:pPr marL="342900" indent="-182880">
              <a:buFont typeface="Wingdings 2" pitchFamily="18" charset="2"/>
              <a:buChar char=""/>
            </a:pPr>
            <a:r>
              <a:rPr lang="en-US" sz="2000">
                <a:solidFill>
                  <a:srgbClr val="FFFFFF"/>
                </a:solidFill>
              </a:rPr>
              <a:t>Također u San Pedru postoje skupovi ulica koje se zovu Hrvatsko mjesto ili na eng. ”Croatian place” jer su Hrvati imali veliki udio u zlatnoj groznici</a:t>
            </a:r>
            <a:endParaRPr lang="en-US" sz="2000" b="1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8ADBD37-6B6C-49F6-B592-8B377DD2E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9" t="23610" r="37789" b="20156"/>
          <a:stretch/>
        </p:blipFill>
        <p:spPr>
          <a:xfrm>
            <a:off x="7361501" y="758951"/>
            <a:ext cx="4142233" cy="5306393"/>
          </a:xfrm>
          <a:prstGeom prst="rect">
            <a:avLst/>
          </a:prstGeom>
        </p:spPr>
      </p:pic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0271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BED7469-0D10-44CB-A4C2-C1124B3CA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351E00-23D4-4170-AACC-F27A1EE3FF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EA992460-7FA3-40FE-A958-BCD1981B9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F57D5B-380D-48E9-8DAD-DD500FE80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D0A28F-6B58-41DD-A5A8-8531DDE0D7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249" y="1123837"/>
            <a:ext cx="4016116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Zanimljivosti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14D540-329C-4CED-9D98-CD1A1A3B0C1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Postojalo je indijansko pleme pod imenom CROATAN u S. Karolini.</a:t>
            </a:r>
          </a:p>
          <a:p>
            <a:r>
              <a:rPr lang="en-US" sz="1400">
                <a:solidFill>
                  <a:srgbClr val="FFFFFF"/>
                </a:solidFill>
              </a:rPr>
              <a:t>Prema jednoj teoriji nastali su kada su se jedno indijansko pleme pomiješalo sa brodolomcima Hrvatskog broda kod Cape Hattersa. </a:t>
            </a:r>
          </a:p>
          <a:p>
            <a:r>
              <a:rPr lang="en-US" sz="1400">
                <a:solidFill>
                  <a:srgbClr val="FFFFFF"/>
                </a:solidFill>
              </a:rPr>
              <a:t>Jedna od poznatijih pripadnika tog plemena je glumica Heather Locklear.</a:t>
            </a:r>
          </a:p>
          <a:p>
            <a:r>
              <a:rPr lang="en-US" sz="1400">
                <a:solidFill>
                  <a:srgbClr val="FFFFFF"/>
                </a:solidFill>
              </a:rPr>
              <a:t>Prema američkim dokumentima, od početka stoljeća bilo oko 100.000 poljskih useljenika s područja oko Krakowa koji su se izjasnili kao Bielo-Chorvati zato što u Poljskoj republici postoji etnička grupa Bijeli Hrvati koji su najaviše u Americi koji su došli nakon i za vrijeme 2. svjetskog rata.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65CC8E5-7727-4F29-A17D-114AF339F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4600802-151E-4F13-8C35-8D5CEDFF6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125053E-1062-4FE2-974C-546DC769D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A88805E-55B9-455E-98DF-7669A3AFA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9" r="-4" b="11402"/>
          <a:stretch/>
        </p:blipFill>
        <p:spPr>
          <a:xfrm>
            <a:off x="7460907" y="3264090"/>
            <a:ext cx="4027002" cy="359391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3413F43-116E-4341-A2D7-8B144ECC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4" r="4" b="4"/>
          <a:stretch/>
        </p:blipFill>
        <p:spPr>
          <a:xfrm>
            <a:off x="5137460" y="10"/>
            <a:ext cx="4113440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84927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62DF2A-64D1-4AA9-BA42-8A4063EAD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7C1373-63AF-4A75-909E-990E05356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4B5CC49-6FAE-42FA-99B6-A3FDA8C68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F7B83E-C33F-403E-9ACE-879C5F678C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3295" y="1083732"/>
            <a:ext cx="5509628" cy="469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Hvala</a:t>
            </a:r>
            <a:r>
              <a:rPr lang="en-US" sz="7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7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slušanju</a:t>
            </a:r>
            <a:r>
              <a:rPr lang="en-US" sz="7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!!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CFC309D-BBFB-472B-99EB-2B3AC0F704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Izvori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2"/>
              </a:rPr>
              <a:t>Wiki Hrvatsko iseljeništvo u SAD-u</a:t>
            </a: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BC9B4A-2119-4645-B4CA-7817D5FAF4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58D888F-D87A-4C3C-BD82-273E4C8C5E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9A2CD81-3BB6-4ED6-A50F-DC14F37A9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067091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Okvir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kvir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445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Okvir</vt:lpstr>
      <vt:lpstr>Hrvatsko iseljeništvo u SAD-u </vt:lpstr>
      <vt:lpstr>Uzrok  Iseljavanja </vt:lpstr>
      <vt:lpstr>GDJE SU SELILI?</vt:lpstr>
      <vt:lpstr>Koji im je bio razlog za seljenje?</vt:lpstr>
      <vt:lpstr> Bratovštine</vt:lpstr>
      <vt:lpstr>Poznate  osobe i  posljedice useljenja</vt:lpstr>
      <vt:lpstr> Zanimljivosti </vt:lpstr>
      <vt:lpstr>Hvala na slušanju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Hrvatsko iseljeništvo u SAD-u</dc:title>
  <dc:creator>Stjepan Mršić</dc:creator>
  <cp:lastModifiedBy>Mešo mekentoš</cp:lastModifiedBy>
  <cp:revision>3</cp:revision>
  <dcterms:created xsi:type="dcterms:W3CDTF">2020-05-03T18:16:32Z</dcterms:created>
  <dcterms:modified xsi:type="dcterms:W3CDTF">2020-05-04T18:12:06Z</dcterms:modified>
</cp:coreProperties>
</file>