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9" r:id="rId3"/>
    <p:sldId id="257" r:id="rId4"/>
    <p:sldId id="258" r:id="rId5"/>
    <p:sldId id="259" r:id="rId6"/>
    <p:sldId id="261" r:id="rId7"/>
    <p:sldId id="273" r:id="rId8"/>
    <p:sldId id="274" r:id="rId9"/>
    <p:sldId id="275" r:id="rId10"/>
    <p:sldId id="276" r:id="rId11"/>
    <p:sldId id="270" r:id="rId12"/>
    <p:sldId id="262" r:id="rId13"/>
    <p:sldId id="263" r:id="rId14"/>
    <p:sldId id="278" r:id="rId15"/>
    <p:sldId id="264" r:id="rId16"/>
    <p:sldId id="277" r:id="rId17"/>
    <p:sldId id="265" r:id="rId18"/>
    <p:sldId id="279" r:id="rId19"/>
    <p:sldId id="266"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Zadana sekcija" id="{B1B66806-1BE1-4F64-A00C-BF1139EFFB13}">
          <p14:sldIdLst>
            <p14:sldId id="256"/>
            <p14:sldId id="257"/>
            <p14:sldId id="258"/>
            <p14:sldId id="259"/>
            <p14:sldId id="260"/>
            <p14:sldId id="261"/>
          </p14:sldIdLst>
        </p14:section>
        <p14:section name="Sekcija bez naslova" id="{1D34139F-CFC0-4025-9620-1FD05EB78C2A}">
          <p14:sldIdLst>
            <p14:sldId id="262"/>
            <p14:sldId id="263"/>
            <p14:sldId id="264"/>
            <p14:sldId id="265"/>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r-HR" smtClean="0"/>
              <a:t>Uredite stil naslova matrice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r-HR" smtClean="0"/>
              <a:t>Uredite stil naslova matrice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4/30/2020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smtClean="0"/>
              <a:t>Uredite stil naslova matrice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smtClean="0"/>
              <a:t>Uredite stil naslova matrice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DA16AA21-1863-4931-97CB-99D0A168701B}"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3772C379-9A7C-4C87-A116-CBE9F58B04C5}" type="datetimeFigureOut">
              <a:rPr lang="en-US" dirty="0"/>
              <a:pPr/>
              <a:t>4/30/2020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4/30/2020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xLBEtq1oE6c&amp;list=PL9Mz0Kqh3YKo5tlIzAQkZeTSwOafXgVQc&amp;index=6&amp;t=2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SJEDINJENE AMERIČKE DRŽAVE</a:t>
            </a:r>
            <a:endParaRPr lang="hr-HR" dirty="0"/>
          </a:p>
        </p:txBody>
      </p:sp>
      <p:sp>
        <p:nvSpPr>
          <p:cNvPr id="3" name="Podnaslov 2"/>
          <p:cNvSpPr>
            <a:spLocks noGrp="1"/>
          </p:cNvSpPr>
          <p:nvPr>
            <p:ph type="subTitle" idx="1"/>
          </p:nvPr>
        </p:nvSpPr>
        <p:spPr>
          <a:xfrm>
            <a:off x="1069848" y="4902926"/>
            <a:ext cx="7891272" cy="556042"/>
          </a:xfrm>
        </p:spPr>
        <p:txBody>
          <a:bodyPr>
            <a:normAutofit/>
          </a:bodyPr>
          <a:lstStyle/>
          <a:p>
            <a:endParaRPr lang="hr-HR" sz="3200" dirty="0"/>
          </a:p>
        </p:txBody>
      </p:sp>
    </p:spTree>
    <p:extLst>
      <p:ext uri="{BB962C8B-B14F-4D97-AF65-F5344CB8AC3E}">
        <p14:creationId xmlns:p14="http://schemas.microsoft.com/office/powerpoint/2010/main" xmlns="" val="2217110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09600" y="1219200"/>
            <a:ext cx="10972800" cy="5257800"/>
          </a:xfrm>
        </p:spPr>
        <p:txBody>
          <a:bodyPr/>
          <a:lstStyle/>
          <a:p>
            <a:r>
              <a:rPr lang="hr-HR" sz="4000"/>
              <a:t>Gospodarstvo Juga bilo je usredotočeno na poljoprivredu.</a:t>
            </a:r>
            <a:r>
              <a:rPr lang="en-US" sz="4000"/>
              <a:t>  </a:t>
            </a:r>
          </a:p>
          <a:p>
            <a:r>
              <a:rPr lang="hr-HR" sz="4000"/>
              <a:t>Duhan je bio važna kultura, ali pamuk na kraju postaje osnova prihoda.</a:t>
            </a:r>
            <a:r>
              <a:rPr lang="en-US" sz="4000"/>
              <a:t> </a:t>
            </a:r>
          </a:p>
          <a:p>
            <a:r>
              <a:rPr lang="hr-HR" sz="4000"/>
              <a:t>Za uzgoj tih kultura, osobito pamuka, kao radna snaga korišteni su robovi.</a:t>
            </a:r>
            <a:r>
              <a:rPr lang="en-US" sz="4000"/>
              <a:t> </a:t>
            </a:r>
          </a:p>
        </p:txBody>
      </p:sp>
      <p:pic>
        <p:nvPicPr>
          <p:cNvPr id="14341" name="Picture 5" descr="cot_field"/>
          <p:cNvPicPr>
            <a:picLocks noChangeAspect="1" noChangeArrowheads="1"/>
          </p:cNvPicPr>
          <p:nvPr/>
        </p:nvPicPr>
        <p:blipFill>
          <a:blip r:embed="rId3"/>
          <a:srcRect/>
          <a:stretch>
            <a:fillRect/>
          </a:stretch>
        </p:blipFill>
        <p:spPr bwMode="auto">
          <a:xfrm>
            <a:off x="609600" y="1066801"/>
            <a:ext cx="10668000" cy="5465763"/>
          </a:xfrm>
          <a:prstGeom prst="rect">
            <a:avLst/>
          </a:prstGeom>
          <a:noFill/>
        </p:spPr>
      </p:pic>
      <p:sp>
        <p:nvSpPr>
          <p:cNvPr id="14338" name="Rectangle 2"/>
          <p:cNvSpPr>
            <a:spLocks noGrp="1" noChangeArrowheads="1"/>
          </p:cNvSpPr>
          <p:nvPr>
            <p:ph type="title"/>
          </p:nvPr>
        </p:nvSpPr>
        <p:spPr>
          <a:xfrm>
            <a:off x="609600" y="274638"/>
            <a:ext cx="10972800" cy="944562"/>
          </a:xfrm>
        </p:spPr>
        <p:txBody>
          <a:bodyPr/>
          <a:lstStyle/>
          <a:p>
            <a:r>
              <a:rPr lang="hr-HR"/>
              <a:t>Pamuk i plantaže</a:t>
            </a:r>
            <a:endParaRPr lang="en-US"/>
          </a:p>
        </p:txBody>
      </p:sp>
      <p:sp>
        <p:nvSpPr>
          <p:cNvPr id="14344" name="Rectangle 8"/>
          <p:cNvSpPr>
            <a:spLocks noChangeArrowheads="1"/>
          </p:cNvSpPr>
          <p:nvPr/>
        </p:nvSpPr>
        <p:spPr bwMode="auto">
          <a:xfrm>
            <a:off x="613833" y="6245225"/>
            <a:ext cx="2844800" cy="476250"/>
          </a:xfrm>
          <a:prstGeom prst="rect">
            <a:avLst/>
          </a:prstGeom>
          <a:noFill/>
          <a:ln w="9525">
            <a:noFill/>
            <a:miter lim="800000"/>
            <a:headEnd/>
            <a:tailEnd/>
          </a:ln>
          <a:effectLst/>
        </p:spPr>
        <p:txBody>
          <a:bodyPr/>
          <a:lstStyle/>
          <a:p>
            <a:endParaRPr lang="hr-HR" sz="1400"/>
          </a:p>
        </p:txBody>
      </p:sp>
      <p:sp>
        <p:nvSpPr>
          <p:cNvPr id="14345" name="Rectangle 9"/>
          <p:cNvSpPr>
            <a:spLocks noChangeArrowheads="1"/>
          </p:cNvSpPr>
          <p:nvPr/>
        </p:nvSpPr>
        <p:spPr bwMode="auto">
          <a:xfrm>
            <a:off x="4169833" y="6245225"/>
            <a:ext cx="3860800" cy="476250"/>
          </a:xfrm>
          <a:prstGeom prst="rect">
            <a:avLst/>
          </a:prstGeom>
          <a:noFill/>
          <a:ln w="9525">
            <a:noFill/>
            <a:miter lim="800000"/>
            <a:headEnd/>
            <a:tailEnd/>
          </a:ln>
          <a:effectLst/>
        </p:spPr>
        <p:txBody>
          <a:bodyPr/>
          <a:lstStyle/>
          <a:p>
            <a:pPr algn="ctr"/>
            <a:endParaRPr lang="hr-HR" sz="1400"/>
          </a:p>
        </p:txBody>
      </p:sp>
      <p:sp>
        <p:nvSpPr>
          <p:cNvPr id="14346" name="Rectangle 10"/>
          <p:cNvSpPr>
            <a:spLocks noChangeArrowheads="1"/>
          </p:cNvSpPr>
          <p:nvPr/>
        </p:nvSpPr>
        <p:spPr bwMode="auto">
          <a:xfrm>
            <a:off x="8741833" y="6245225"/>
            <a:ext cx="2844800" cy="476250"/>
          </a:xfrm>
          <a:prstGeom prst="rect">
            <a:avLst/>
          </a:prstGeom>
          <a:noFill/>
          <a:ln w="9525">
            <a:noFill/>
            <a:miter lim="800000"/>
            <a:headEnd/>
            <a:tailEnd/>
          </a:ln>
          <a:effectLst/>
        </p:spPr>
        <p:txBody>
          <a:bodyPr/>
          <a:lstStyle/>
          <a:p>
            <a:pPr algn="r"/>
            <a:endParaRPr lang="hr-H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2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4339">
                                            <p:txEl>
                                              <p:pRg st="0" end="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14339">
                                            <p:txEl>
                                              <p:pRg st="0" end="0"/>
                                            </p:txEl>
                                          </p:spTgt>
                                        </p:tgtEl>
                                        <p:attrNameLst>
                                          <p:attrName>ppt_c</p:attrName>
                                        </p:attrNameLst>
                                      </p:cBhvr>
                                      <p:to>
                                        <a:srgbClr val="9900CC"/>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2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339">
                                            <p:txEl>
                                              <p:pRg st="1" end="1"/>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14339">
                                            <p:txEl>
                                              <p:pRg st="1" end="1"/>
                                            </p:txEl>
                                          </p:spTgt>
                                        </p:tgtEl>
                                        <p:attrNameLst>
                                          <p:attrName>ppt_c</p:attrName>
                                        </p:attrNameLst>
                                      </p:cBhvr>
                                      <p:to>
                                        <a:srgbClr val="9900CC"/>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2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4339">
                                            <p:txEl>
                                              <p:pRg st="2" end="2"/>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14339">
                                            <p:txEl>
                                              <p:pRg st="2" end="2"/>
                                            </p:txEl>
                                          </p:spTgt>
                                        </p:tgtEl>
                                        <p:attrNameLst>
                                          <p:attrName>ppt_c</p:attrName>
                                        </p:attrNameLst>
                                      </p:cBhvr>
                                      <p:to>
                                        <a:srgbClr val="9900CC"/>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341"/>
                                        </p:tgtEl>
                                        <p:attrNameLst>
                                          <p:attrName>style.visibility</p:attrName>
                                        </p:attrNameLst>
                                      </p:cBhvr>
                                      <p:to>
                                        <p:strVal val="visible"/>
                                      </p:to>
                                    </p:set>
                                    <p:anim calcmode="lin" valueType="num">
                                      <p:cBhvr>
                                        <p:cTn id="25" dur="500" fill="hold"/>
                                        <p:tgtEl>
                                          <p:spTgt spid="14341"/>
                                        </p:tgtEl>
                                        <p:attrNameLst>
                                          <p:attrName>ppt_w</p:attrName>
                                        </p:attrNameLst>
                                      </p:cBhvr>
                                      <p:tavLst>
                                        <p:tav tm="0">
                                          <p:val>
                                            <p:fltVal val="0"/>
                                          </p:val>
                                        </p:tav>
                                        <p:tav tm="100000">
                                          <p:val>
                                            <p:strVal val="#ppt_w"/>
                                          </p:val>
                                        </p:tav>
                                      </p:tavLst>
                                    </p:anim>
                                    <p:anim calcmode="lin" valueType="num">
                                      <p:cBhvr>
                                        <p:cTn id="26" dur="500" fill="hold"/>
                                        <p:tgtEl>
                                          <p:spTgt spid="143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slaves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1069848" y="536028"/>
            <a:ext cx="10058400" cy="5636172"/>
          </a:xfrm>
        </p:spPr>
        <p:txBody>
          <a:bodyPr/>
          <a:lstStyle/>
          <a:p>
            <a:r>
              <a:rPr lang="hr-HR" sz="2400" dirty="0" smtClean="0"/>
              <a:t>U bilježnicu napiši naslov:</a:t>
            </a:r>
          </a:p>
          <a:p>
            <a:pPr>
              <a:buNone/>
            </a:pPr>
            <a:r>
              <a:rPr lang="hr-HR" sz="2800" dirty="0" smtClean="0">
                <a:solidFill>
                  <a:srgbClr val="FF0000"/>
                </a:solidFill>
              </a:rPr>
              <a:t>GRAĐANSKI RAT U SAD-U</a:t>
            </a:r>
          </a:p>
          <a:p>
            <a:endParaRPr lang="hr-HR" dirty="0" smtClean="0"/>
          </a:p>
          <a:p>
            <a:r>
              <a:rPr lang="hr-HR" sz="2400" dirty="0" smtClean="0"/>
              <a:t>U bilježnicu odgovori na pitanja:</a:t>
            </a:r>
          </a:p>
          <a:p>
            <a:pPr marL="0" indent="0">
              <a:buNone/>
            </a:pPr>
            <a:r>
              <a:rPr lang="hr-HR" sz="2400" b="1" dirty="0" smtClean="0"/>
              <a:t>Koje su razlike između američkog Sjevera i Juga u drugoj polovici 19.stoljeća?</a:t>
            </a:r>
          </a:p>
          <a:p>
            <a:r>
              <a:rPr lang="hr-HR" sz="2400" b="1" dirty="0" smtClean="0">
                <a:solidFill>
                  <a:srgbClr val="C00000"/>
                </a:solidFill>
              </a:rPr>
              <a:t>Sjever:</a:t>
            </a:r>
            <a:r>
              <a:rPr lang="hr-HR" sz="2400" b="1" dirty="0" smtClean="0"/>
              <a:t>________________________________________________________</a:t>
            </a:r>
          </a:p>
          <a:p>
            <a:r>
              <a:rPr lang="hr-HR" sz="2400" b="1" dirty="0" smtClean="0">
                <a:solidFill>
                  <a:srgbClr val="C00000"/>
                </a:solidFill>
              </a:rPr>
              <a:t>Jug:</a:t>
            </a:r>
            <a:r>
              <a:rPr lang="hr-HR" sz="2400" b="1" dirty="0" smtClean="0"/>
              <a:t>___________________________________________________________</a:t>
            </a:r>
            <a:endParaRPr lang="hr-HR"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34491" y="205419"/>
            <a:ext cx="8141208" cy="883152"/>
          </a:xfrm>
        </p:spPr>
        <p:txBody>
          <a:bodyPr/>
          <a:lstStyle/>
          <a:p>
            <a:r>
              <a:rPr lang="hr-HR" dirty="0" smtClean="0"/>
              <a:t>ROBOVI</a:t>
            </a:r>
            <a:endParaRPr lang="hr-HR" dirty="0"/>
          </a:p>
        </p:txBody>
      </p:sp>
      <p:sp>
        <p:nvSpPr>
          <p:cNvPr id="3" name="Rezervirano mjesto sadržaja 2"/>
          <p:cNvSpPr>
            <a:spLocks noGrp="1"/>
          </p:cNvSpPr>
          <p:nvPr>
            <p:ph idx="1"/>
          </p:nvPr>
        </p:nvSpPr>
        <p:spPr>
          <a:xfrm>
            <a:off x="2692450" y="998603"/>
            <a:ext cx="9187543" cy="1179141"/>
          </a:xfrm>
        </p:spPr>
        <p:txBody>
          <a:bodyPr>
            <a:normAutofit fontScale="92500" lnSpcReduction="10000"/>
          </a:bodyPr>
          <a:lstStyle/>
          <a:p>
            <a:pPr marL="0" indent="0">
              <a:buNone/>
            </a:pPr>
            <a:r>
              <a:rPr lang="hr-HR" dirty="0"/>
              <a:t>Na američkom kontinentu korišten je rad crnih robova. Robovi su radili kao besplatna radna snaga na plantažama pamuka i duhana u državama </a:t>
            </a:r>
            <a:r>
              <a:rPr lang="hr-HR" dirty="0" smtClean="0"/>
              <a:t>Juga.</a:t>
            </a:r>
          </a:p>
          <a:p>
            <a:pPr marL="0" indent="0">
              <a:buNone/>
            </a:pPr>
            <a:r>
              <a:rPr lang="hr-HR" dirty="0" smtClean="0"/>
              <a:t>Procjenjuje se da je 1830. godine bilo oko 2 milijuna afroameričkih (crnih) robova u SAD-u (petina stanovništva).</a:t>
            </a:r>
          </a:p>
          <a:p>
            <a:pPr marL="0" indent="0">
              <a:buNone/>
            </a:pPr>
            <a:endParaRPr lang="hr-HR" dirty="0"/>
          </a:p>
          <a:p>
            <a:endParaRPr lang="hr-HR" dirty="0"/>
          </a:p>
        </p:txBody>
      </p:sp>
      <p:pic>
        <p:nvPicPr>
          <p:cNvPr id="5" name="Slika 4"/>
          <p:cNvPicPr>
            <a:picLocks noChangeAspect="1"/>
          </p:cNvPicPr>
          <p:nvPr/>
        </p:nvPicPr>
        <p:blipFill>
          <a:blip r:embed="rId2"/>
          <a:stretch>
            <a:fillRect/>
          </a:stretch>
        </p:blipFill>
        <p:spPr>
          <a:xfrm>
            <a:off x="371761" y="205419"/>
            <a:ext cx="2182557" cy="2371550"/>
          </a:xfrm>
          <a:prstGeom prst="rect">
            <a:avLst/>
          </a:prstGeom>
        </p:spPr>
      </p:pic>
      <p:sp>
        <p:nvSpPr>
          <p:cNvPr id="7" name="Zaobljeni pravokutni oblačić 6"/>
          <p:cNvSpPr/>
          <p:nvPr/>
        </p:nvSpPr>
        <p:spPr>
          <a:xfrm>
            <a:off x="69668" y="2891245"/>
            <a:ext cx="5216435" cy="3143795"/>
          </a:xfrm>
          <a:prstGeom prst="wedgeRoundRectCallout">
            <a:avLst>
              <a:gd name="adj1" fmla="val -24315"/>
              <a:gd name="adj2" fmla="val -7589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150000"/>
              </a:lnSpc>
            </a:pPr>
            <a:r>
              <a:rPr lang="hr-HR" sz="1600" dirty="0"/>
              <a:t>Prvi crni robovi pojavili su se na američkom kontinentu u 17. stoljeću. Kupovali su se na tržnicama. Rob se mogao prodavati, kazniti i posuditi. Morali su bez pogovora slušati gospodara. Nisu smjeli čitati ni pisati. Onaj rob koji bi bio uhvaćen pri bijegu bio je bičevan. Na lice bi mu se užarenim žezlom utisnulo slovo „R“ </a:t>
            </a:r>
            <a:endParaRPr lang="hr-HR" sz="1600" dirty="0" smtClean="0"/>
          </a:p>
          <a:p>
            <a:pPr>
              <a:lnSpc>
                <a:spcPct val="150000"/>
              </a:lnSpc>
            </a:pPr>
            <a:r>
              <a:rPr lang="hr-HR" sz="1600" dirty="0" smtClean="0"/>
              <a:t>( </a:t>
            </a:r>
            <a:r>
              <a:rPr lang="hr-HR" sz="1600" dirty="0" err="1"/>
              <a:t>runnaway</a:t>
            </a:r>
            <a:r>
              <a:rPr lang="hr-HR" sz="1600" dirty="0"/>
              <a:t> što znači bjegunac).</a:t>
            </a:r>
          </a:p>
        </p:txBody>
      </p:sp>
      <p:pic>
        <p:nvPicPr>
          <p:cNvPr id="8" name="Slika 7"/>
          <p:cNvPicPr>
            <a:picLocks noChangeAspect="1"/>
          </p:cNvPicPr>
          <p:nvPr/>
        </p:nvPicPr>
        <p:blipFill>
          <a:blip r:embed="rId3"/>
          <a:stretch>
            <a:fillRect/>
          </a:stretch>
        </p:blipFill>
        <p:spPr>
          <a:xfrm>
            <a:off x="4676503" y="2355626"/>
            <a:ext cx="4753621" cy="1824488"/>
          </a:xfrm>
          <a:prstGeom prst="rect">
            <a:avLst/>
          </a:prstGeom>
        </p:spPr>
      </p:pic>
      <p:pic>
        <p:nvPicPr>
          <p:cNvPr id="9" name="Slika 8"/>
          <p:cNvPicPr>
            <a:picLocks noChangeAspect="1"/>
          </p:cNvPicPr>
          <p:nvPr/>
        </p:nvPicPr>
        <p:blipFill>
          <a:blip r:embed="rId4"/>
          <a:stretch>
            <a:fillRect/>
          </a:stretch>
        </p:blipFill>
        <p:spPr>
          <a:xfrm>
            <a:off x="9430124" y="1911489"/>
            <a:ext cx="2396116" cy="3545074"/>
          </a:xfrm>
          <a:prstGeom prst="rect">
            <a:avLst/>
          </a:prstGeom>
        </p:spPr>
      </p:pic>
      <p:sp>
        <p:nvSpPr>
          <p:cNvPr id="10" name="Dijagram toka: Izmjenična obrada 9"/>
          <p:cNvSpPr/>
          <p:nvPr/>
        </p:nvSpPr>
        <p:spPr>
          <a:xfrm>
            <a:off x="5459674" y="5720908"/>
            <a:ext cx="5704113" cy="813608"/>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r>
              <a:rPr lang="hr-HR" dirty="0" smtClean="0">
                <a:ln w="0"/>
                <a:solidFill>
                  <a:srgbClr val="FF0000"/>
                </a:solidFill>
                <a:effectLst>
                  <a:outerShdw blurRad="38100" dist="25400" dir="5400000" algn="ctr" rotWithShape="0">
                    <a:srgbClr val="6E747A">
                      <a:alpha val="43000"/>
                    </a:srgbClr>
                  </a:outerShdw>
                </a:effectLst>
              </a:rPr>
              <a:t>U bilježnici napiši tri najvažnije činjenice u vezi robova.</a:t>
            </a:r>
            <a:endParaRPr lang="hr-HR"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229593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a:stretch>
            <a:fillRect/>
          </a:stretch>
        </p:blipFill>
        <p:spPr>
          <a:xfrm>
            <a:off x="8549640" y="2871652"/>
            <a:ext cx="3565177" cy="2240279"/>
          </a:xfrm>
          <a:prstGeom prst="rect">
            <a:avLst/>
          </a:prstGeom>
        </p:spPr>
      </p:pic>
      <p:sp>
        <p:nvSpPr>
          <p:cNvPr id="2" name="Naslov 1"/>
          <p:cNvSpPr>
            <a:spLocks noGrp="1"/>
          </p:cNvSpPr>
          <p:nvPr>
            <p:ph type="title"/>
          </p:nvPr>
        </p:nvSpPr>
        <p:spPr>
          <a:xfrm>
            <a:off x="8549640" y="600891"/>
            <a:ext cx="3200400" cy="1822269"/>
          </a:xfrm>
        </p:spPr>
        <p:txBody>
          <a:bodyPr>
            <a:normAutofit/>
          </a:bodyPr>
          <a:lstStyle/>
          <a:p>
            <a:r>
              <a:rPr lang="hr-HR" sz="4800" dirty="0" smtClean="0"/>
              <a:t>ABRAHAM LINCOLN</a:t>
            </a:r>
            <a:endParaRPr lang="hr-HR" sz="4800" dirty="0"/>
          </a:p>
        </p:txBody>
      </p:sp>
      <p:sp>
        <p:nvSpPr>
          <p:cNvPr id="6" name="Rezervirano mjesto sadržaja 5"/>
          <p:cNvSpPr>
            <a:spLocks noGrp="1"/>
          </p:cNvSpPr>
          <p:nvPr>
            <p:ph idx="1"/>
          </p:nvPr>
        </p:nvSpPr>
        <p:spPr>
          <a:xfrm>
            <a:off x="339634" y="685800"/>
            <a:ext cx="7210262" cy="5836920"/>
          </a:xfrm>
        </p:spPr>
        <p:txBody>
          <a:bodyPr/>
          <a:lstStyle/>
          <a:p>
            <a:r>
              <a:rPr lang="hr-HR" dirty="0"/>
              <a:t>Broj Amerikanaca koji su se protivili ropstvu sve više je rastao. U sjevernim državama se pojavio pokret čiji je cilj bio ukinuće </a:t>
            </a:r>
            <a:r>
              <a:rPr lang="hr-HR" dirty="0" smtClean="0"/>
              <a:t>ropstva (</a:t>
            </a:r>
            <a:r>
              <a:rPr lang="hr-HR" dirty="0" smtClean="0">
                <a:solidFill>
                  <a:srgbClr val="FF0000"/>
                </a:solidFill>
              </a:rPr>
              <a:t>abolicionizam</a:t>
            </a:r>
            <a:r>
              <a:rPr lang="hr-HR" dirty="0" smtClean="0"/>
              <a:t>). </a:t>
            </a:r>
            <a:endParaRPr lang="hr-HR" dirty="0"/>
          </a:p>
          <a:p>
            <a:r>
              <a:rPr lang="hr-HR" dirty="0"/>
              <a:t>Razlike između država Sjevera i Juga rasle su sve više. Čekala se iskra koja će pokrenuti rat. Kada je 1861. godine za američkog predsjednika izabran Abraham Lincoln, protivnik ropstva, započeo je građanski rat. Poznat je kao rat Sjevera i Juga. Trajao je od 1861. do 1865. godine</a:t>
            </a:r>
            <a:r>
              <a:rPr lang="hr-HR" dirty="0" smtClean="0"/>
              <a:t>.</a:t>
            </a:r>
          </a:p>
          <a:p>
            <a:endParaRPr lang="hr-HR" dirty="0"/>
          </a:p>
          <a:p>
            <a:pPr marL="0" indent="0">
              <a:buNone/>
            </a:pPr>
            <a:endParaRPr lang="hr-HR" dirty="0"/>
          </a:p>
          <a:p>
            <a:pPr marL="0" indent="0">
              <a:buNone/>
            </a:pPr>
            <a:r>
              <a:rPr lang="hr-HR" b="1" dirty="0" smtClean="0">
                <a:solidFill>
                  <a:srgbClr val="C00000"/>
                </a:solidFill>
              </a:rPr>
              <a:t>ODGOVORI PUNIM REČENICAMA NA PITANJA U BILJEŽNICU</a:t>
            </a:r>
            <a:endParaRPr lang="hr-HR" dirty="0">
              <a:solidFill>
                <a:srgbClr val="C00000"/>
              </a:solidFill>
            </a:endParaRPr>
          </a:p>
          <a:p>
            <a:r>
              <a:rPr lang="hr-HR" dirty="0">
                <a:solidFill>
                  <a:srgbClr val="C00000"/>
                </a:solidFill>
              </a:rPr>
              <a:t> </a:t>
            </a:r>
            <a:r>
              <a:rPr lang="hr-HR" b="1" dirty="0">
                <a:solidFill>
                  <a:srgbClr val="C00000"/>
                </a:solidFill>
              </a:rPr>
              <a:t>Što je </a:t>
            </a:r>
            <a:r>
              <a:rPr lang="hr-HR" b="1" dirty="0" smtClean="0">
                <a:solidFill>
                  <a:srgbClr val="C00000"/>
                </a:solidFill>
              </a:rPr>
              <a:t>abolicionizam? </a:t>
            </a:r>
            <a:endParaRPr lang="hr-HR" dirty="0">
              <a:solidFill>
                <a:srgbClr val="C00000"/>
              </a:solidFill>
            </a:endParaRPr>
          </a:p>
          <a:p>
            <a:r>
              <a:rPr lang="hr-HR" b="1" dirty="0">
                <a:solidFill>
                  <a:srgbClr val="C00000"/>
                </a:solidFill>
              </a:rPr>
              <a:t>Kako se zove američki predsjednik izabran 1861. godine?</a:t>
            </a:r>
            <a:endParaRPr lang="hr-HR" dirty="0">
              <a:solidFill>
                <a:srgbClr val="C00000"/>
              </a:solidFill>
            </a:endParaRPr>
          </a:p>
          <a:p>
            <a:pPr marL="0" indent="0">
              <a:buNone/>
            </a:pPr>
            <a:endParaRPr lang="hr-HR" dirty="0"/>
          </a:p>
        </p:txBody>
      </p:sp>
    </p:spTree>
    <p:extLst>
      <p:ext uri="{BB962C8B-B14F-4D97-AF65-F5344CB8AC3E}">
        <p14:creationId xmlns:p14="http://schemas.microsoft.com/office/powerpoint/2010/main" xmlns="" val="4229318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hr-HR"/>
              <a:t>Države s ropstvom</a:t>
            </a:r>
            <a:endParaRPr lang="en-US"/>
          </a:p>
        </p:txBody>
      </p:sp>
      <p:pic>
        <p:nvPicPr>
          <p:cNvPr id="140293" name="Picture 5" descr="Untitled-4"/>
          <p:cNvPicPr>
            <a:picLocks noChangeAspect="1" noChangeArrowheads="1"/>
          </p:cNvPicPr>
          <p:nvPr/>
        </p:nvPicPr>
        <p:blipFill>
          <a:blip r:embed="rId2"/>
          <a:srcRect/>
          <a:stretch>
            <a:fillRect/>
          </a:stretch>
        </p:blipFill>
        <p:spPr bwMode="auto">
          <a:xfrm>
            <a:off x="4382815" y="3310433"/>
            <a:ext cx="5843750" cy="2637116"/>
          </a:xfrm>
          <a:prstGeom prst="rect">
            <a:avLst/>
          </a:prstGeom>
          <a:noFill/>
        </p:spPr>
      </p:pic>
      <p:pic>
        <p:nvPicPr>
          <p:cNvPr id="140295" name="Picture 7" descr="key1"/>
          <p:cNvPicPr>
            <a:picLocks noChangeAspect="1" noChangeArrowheads="1"/>
          </p:cNvPicPr>
          <p:nvPr/>
        </p:nvPicPr>
        <p:blipFill>
          <a:blip r:embed="rId3"/>
          <a:srcRect/>
          <a:stretch>
            <a:fillRect/>
          </a:stretch>
        </p:blipFill>
        <p:spPr bwMode="auto">
          <a:xfrm>
            <a:off x="6502401" y="5791201"/>
            <a:ext cx="393700" cy="295275"/>
          </a:xfrm>
          <a:prstGeom prst="rect">
            <a:avLst/>
          </a:prstGeom>
          <a:noFill/>
        </p:spPr>
      </p:pic>
      <p:sp>
        <p:nvSpPr>
          <p:cNvPr id="140296" name="Text Box 8"/>
          <p:cNvSpPr txBox="1">
            <a:spLocks noChangeArrowheads="1"/>
          </p:cNvSpPr>
          <p:nvPr/>
        </p:nvSpPr>
        <p:spPr bwMode="auto">
          <a:xfrm>
            <a:off x="6891284" y="5688013"/>
            <a:ext cx="2778196" cy="461665"/>
          </a:xfrm>
          <a:prstGeom prst="rect">
            <a:avLst/>
          </a:prstGeom>
          <a:noFill/>
          <a:ln w="9525">
            <a:noFill/>
            <a:miter lim="800000"/>
            <a:headEnd/>
            <a:tailEnd/>
          </a:ln>
          <a:effectLst/>
        </p:spPr>
        <p:txBody>
          <a:bodyPr wrap="none">
            <a:spAutoFit/>
          </a:bodyPr>
          <a:lstStyle/>
          <a:p>
            <a:r>
              <a:rPr lang="hr-HR" sz="2400" dirty="0"/>
              <a:t>Države s ropstvom</a:t>
            </a:r>
            <a:endParaRPr lang="en-US" sz="2400" dirty="0"/>
          </a:p>
        </p:txBody>
      </p:sp>
      <p:pic>
        <p:nvPicPr>
          <p:cNvPr id="140298" name="Picture 10" descr="2"/>
          <p:cNvPicPr>
            <a:picLocks noChangeAspect="1" noChangeArrowheads="1"/>
          </p:cNvPicPr>
          <p:nvPr/>
        </p:nvPicPr>
        <p:blipFill>
          <a:blip r:embed="rId4"/>
          <a:srcRect/>
          <a:stretch>
            <a:fillRect/>
          </a:stretch>
        </p:blipFill>
        <p:spPr bwMode="auto">
          <a:xfrm>
            <a:off x="1818290" y="1865478"/>
            <a:ext cx="9080938" cy="2647715"/>
          </a:xfrm>
          <a:prstGeom prst="rect">
            <a:avLst/>
          </a:prstGeom>
          <a:noFill/>
        </p:spPr>
      </p:pic>
      <p:pic>
        <p:nvPicPr>
          <p:cNvPr id="140299" name="Picture 11" descr="key2"/>
          <p:cNvPicPr>
            <a:picLocks noChangeAspect="1" noChangeArrowheads="1"/>
          </p:cNvPicPr>
          <p:nvPr/>
        </p:nvPicPr>
        <p:blipFill>
          <a:blip r:embed="rId5"/>
          <a:srcRect/>
          <a:stretch>
            <a:fillRect/>
          </a:stretch>
        </p:blipFill>
        <p:spPr bwMode="auto">
          <a:xfrm>
            <a:off x="6502400" y="6203950"/>
            <a:ext cx="406400" cy="273050"/>
          </a:xfrm>
          <a:prstGeom prst="rect">
            <a:avLst/>
          </a:prstGeom>
          <a:noFill/>
        </p:spPr>
      </p:pic>
      <p:sp>
        <p:nvSpPr>
          <p:cNvPr id="140300" name="Text Box 12"/>
          <p:cNvSpPr txBox="1">
            <a:spLocks noChangeArrowheads="1"/>
          </p:cNvSpPr>
          <p:nvPr/>
        </p:nvSpPr>
        <p:spPr bwMode="auto">
          <a:xfrm>
            <a:off x="6954345" y="6099176"/>
            <a:ext cx="1799532" cy="461665"/>
          </a:xfrm>
          <a:prstGeom prst="rect">
            <a:avLst/>
          </a:prstGeom>
          <a:noFill/>
          <a:ln w="9525">
            <a:noFill/>
            <a:miter lim="800000"/>
            <a:headEnd/>
            <a:tailEnd/>
          </a:ln>
          <a:effectLst/>
        </p:spPr>
        <p:txBody>
          <a:bodyPr wrap="none">
            <a:spAutoFit/>
          </a:bodyPr>
          <a:lstStyle/>
          <a:p>
            <a:r>
              <a:rPr lang="hr-HR" sz="2400" dirty="0"/>
              <a:t>Bez ropstva</a:t>
            </a:r>
            <a:endParaRPr lang="en-US" sz="2400" dirty="0"/>
          </a:p>
        </p:txBody>
      </p:sp>
      <p:pic>
        <p:nvPicPr>
          <p:cNvPr id="140301" name="Picture 13" descr="1"/>
          <p:cNvPicPr>
            <a:picLocks noChangeAspect="1" noChangeArrowheads="1"/>
          </p:cNvPicPr>
          <p:nvPr/>
        </p:nvPicPr>
        <p:blipFill>
          <a:blip r:embed="rId6"/>
          <a:srcRect/>
          <a:stretch>
            <a:fillRect/>
          </a:stretch>
        </p:blipFill>
        <p:spPr bwMode="auto">
          <a:xfrm>
            <a:off x="2303007" y="1502978"/>
            <a:ext cx="4371062" cy="3393873"/>
          </a:xfrm>
          <a:prstGeom prst="rect">
            <a:avLst/>
          </a:prstGeom>
          <a:noFill/>
        </p:spPr>
      </p:pic>
      <p:pic>
        <p:nvPicPr>
          <p:cNvPr id="140302" name="Picture 14" descr="key3"/>
          <p:cNvPicPr>
            <a:picLocks noChangeAspect="1" noChangeArrowheads="1"/>
          </p:cNvPicPr>
          <p:nvPr/>
        </p:nvPicPr>
        <p:blipFill>
          <a:blip r:embed="rId7"/>
          <a:srcRect/>
          <a:stretch>
            <a:fillRect/>
          </a:stretch>
        </p:blipFill>
        <p:spPr bwMode="auto">
          <a:xfrm>
            <a:off x="787400" y="5724526"/>
            <a:ext cx="431800" cy="295275"/>
          </a:xfrm>
          <a:prstGeom prst="rect">
            <a:avLst/>
          </a:prstGeom>
          <a:noFill/>
        </p:spPr>
      </p:pic>
      <p:sp>
        <p:nvSpPr>
          <p:cNvPr id="140303" name="Text Box 15"/>
          <p:cNvSpPr txBox="1">
            <a:spLocks noChangeArrowheads="1"/>
          </p:cNvSpPr>
          <p:nvPr/>
        </p:nvSpPr>
        <p:spPr bwMode="auto">
          <a:xfrm>
            <a:off x="1264746" y="5691353"/>
            <a:ext cx="3171317" cy="461665"/>
          </a:xfrm>
          <a:prstGeom prst="rect">
            <a:avLst/>
          </a:prstGeom>
          <a:noFill/>
          <a:ln w="9525">
            <a:noFill/>
            <a:miter lim="800000"/>
            <a:headEnd/>
            <a:tailEnd/>
          </a:ln>
          <a:effectLst/>
        </p:spPr>
        <p:txBody>
          <a:bodyPr wrap="none">
            <a:spAutoFit/>
          </a:bodyPr>
          <a:lstStyle/>
          <a:p>
            <a:r>
              <a:rPr lang="hr-HR" sz="2400" dirty="0"/>
              <a:t>Neosvojena područja</a:t>
            </a:r>
            <a:endParaRPr lang="en-US" sz="2400" dirty="0"/>
          </a:p>
        </p:txBody>
      </p:sp>
      <p:sp>
        <p:nvSpPr>
          <p:cNvPr id="140306" name="Rectangle 18"/>
          <p:cNvSpPr>
            <a:spLocks noChangeArrowheads="1"/>
          </p:cNvSpPr>
          <p:nvPr/>
        </p:nvSpPr>
        <p:spPr bwMode="auto">
          <a:xfrm>
            <a:off x="613833" y="6245225"/>
            <a:ext cx="2844800" cy="476250"/>
          </a:xfrm>
          <a:prstGeom prst="rect">
            <a:avLst/>
          </a:prstGeom>
          <a:noFill/>
          <a:ln w="9525">
            <a:noFill/>
            <a:miter lim="800000"/>
            <a:headEnd/>
            <a:tailEnd/>
          </a:ln>
          <a:effectLst/>
        </p:spPr>
        <p:txBody>
          <a:bodyPr/>
          <a:lstStyle/>
          <a:p>
            <a:endParaRPr lang="hr-HR" sz="1400"/>
          </a:p>
        </p:txBody>
      </p:sp>
      <p:sp>
        <p:nvSpPr>
          <p:cNvPr id="140307" name="Rectangle 19"/>
          <p:cNvSpPr>
            <a:spLocks noChangeArrowheads="1"/>
          </p:cNvSpPr>
          <p:nvPr/>
        </p:nvSpPr>
        <p:spPr bwMode="auto">
          <a:xfrm>
            <a:off x="4169833" y="6245225"/>
            <a:ext cx="3860800" cy="476250"/>
          </a:xfrm>
          <a:prstGeom prst="rect">
            <a:avLst/>
          </a:prstGeom>
          <a:noFill/>
          <a:ln w="9525">
            <a:noFill/>
            <a:miter lim="800000"/>
            <a:headEnd/>
            <a:tailEnd/>
          </a:ln>
          <a:effectLst/>
        </p:spPr>
        <p:txBody>
          <a:bodyPr/>
          <a:lstStyle/>
          <a:p>
            <a:pPr algn="ctr"/>
            <a:endParaRPr lang="hr-HR" sz="1400"/>
          </a:p>
        </p:txBody>
      </p:sp>
      <p:sp>
        <p:nvSpPr>
          <p:cNvPr id="140308" name="Rectangle 20"/>
          <p:cNvSpPr>
            <a:spLocks noChangeArrowheads="1"/>
          </p:cNvSpPr>
          <p:nvPr/>
        </p:nvSpPr>
        <p:spPr bwMode="auto">
          <a:xfrm>
            <a:off x="8741833" y="6245225"/>
            <a:ext cx="2844800" cy="476250"/>
          </a:xfrm>
          <a:prstGeom prst="rect">
            <a:avLst/>
          </a:prstGeom>
          <a:noFill/>
          <a:ln w="9525">
            <a:noFill/>
            <a:miter lim="800000"/>
            <a:headEnd/>
            <a:tailEnd/>
          </a:ln>
          <a:effectLst/>
        </p:spPr>
        <p:txBody>
          <a:bodyPr/>
          <a:lstStyle/>
          <a:p>
            <a:pPr algn="r"/>
            <a:endParaRPr lang="hr-HR" sz="1400"/>
          </a:p>
        </p:txBody>
      </p:sp>
      <p:sp useBgFill="1">
        <p:nvSpPr>
          <p:cNvPr id="140311" name="Oval 23"/>
          <p:cNvSpPr>
            <a:spLocks noChangeArrowheads="1"/>
          </p:cNvSpPr>
          <p:nvPr/>
        </p:nvSpPr>
        <p:spPr bwMode="auto">
          <a:xfrm rot="-5400000">
            <a:off x="338667" y="6070072"/>
            <a:ext cx="431800" cy="575733"/>
          </a:xfrm>
          <a:prstGeom prst="ellipse">
            <a:avLst/>
          </a:prstGeom>
          <a:ln w="15875">
            <a:noFill/>
            <a:round/>
            <a:headEnd/>
            <a:tailEnd/>
          </a:ln>
          <a:effectLst/>
        </p:spPr>
        <p:txBody>
          <a:bodyPr wrap="none" anchor="ctr"/>
          <a:lstStyle/>
          <a:p>
            <a:endParaRPr lang="hr-HR"/>
          </a:p>
        </p:txBody>
      </p:sp>
      <p:sp>
        <p:nvSpPr>
          <p:cNvPr id="140312" name="AutoShape 24">
            <a:hlinkClick r:id="" action="ppaction://hlinkshowjump?jump=previousslide"/>
          </p:cNvPr>
          <p:cNvSpPr>
            <a:spLocks noChangeArrowheads="1"/>
          </p:cNvSpPr>
          <p:nvPr/>
        </p:nvSpPr>
        <p:spPr bwMode="auto">
          <a:xfrm rot="-5400000">
            <a:off x="457994" y="6276711"/>
            <a:ext cx="144462" cy="167216"/>
          </a:xfrm>
          <a:prstGeom prst="triangle">
            <a:avLst>
              <a:gd name="adj" fmla="val 50000"/>
            </a:avLst>
          </a:prstGeom>
          <a:solidFill>
            <a:srgbClr val="FFFFCC"/>
          </a:solidFill>
          <a:ln w="19050">
            <a:noFill/>
            <a:miter lim="800000"/>
            <a:headEnd/>
            <a:tailEnd/>
          </a:ln>
          <a:effectLst/>
        </p:spPr>
        <p:txBody>
          <a:bodyPr wrap="none" anchor="ctr"/>
          <a:lstStyle/>
          <a:p>
            <a:endParaRPr lang="hr-HR"/>
          </a:p>
        </p:txBody>
      </p:sp>
      <p:pic>
        <p:nvPicPr>
          <p:cNvPr id="140315" name="Picture 27" descr="Profil-logo"/>
          <p:cNvPicPr>
            <a:picLocks noChangeAspect="1" noChangeArrowheads="1"/>
          </p:cNvPicPr>
          <p:nvPr/>
        </p:nvPicPr>
        <p:blipFill>
          <a:blip r:embed="rId8"/>
          <a:srcRect/>
          <a:stretch>
            <a:fillRect/>
          </a:stretch>
        </p:blipFill>
        <p:spPr bwMode="auto">
          <a:xfrm>
            <a:off x="10494434" y="6467476"/>
            <a:ext cx="886884" cy="30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 calcmode="lin" valueType="num">
                                      <p:cBhvr additive="base">
                                        <p:cTn id="7" dur="500" fill="hold"/>
                                        <p:tgtEl>
                                          <p:spTgt spid="140293"/>
                                        </p:tgtEl>
                                        <p:attrNameLst>
                                          <p:attrName>ppt_x</p:attrName>
                                        </p:attrNameLst>
                                      </p:cBhvr>
                                      <p:tavLst>
                                        <p:tav tm="0">
                                          <p:val>
                                            <p:strVal val="1+#ppt_w/2"/>
                                          </p:val>
                                        </p:tav>
                                        <p:tav tm="100000">
                                          <p:val>
                                            <p:strVal val="#ppt_x"/>
                                          </p:val>
                                        </p:tav>
                                      </p:tavLst>
                                    </p:anim>
                                    <p:anim calcmode="lin" valueType="num">
                                      <p:cBhvr additive="base">
                                        <p:cTn id="8" dur="500" fill="hold"/>
                                        <p:tgtEl>
                                          <p:spTgt spid="140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40298"/>
                                        </p:tgtEl>
                                        <p:attrNameLst>
                                          <p:attrName>style.visibility</p:attrName>
                                        </p:attrNameLst>
                                      </p:cBhvr>
                                      <p:to>
                                        <p:strVal val="visible"/>
                                      </p:to>
                                    </p:set>
                                    <p:anim calcmode="lin" valueType="num">
                                      <p:cBhvr additive="base">
                                        <p:cTn id="13" dur="500" fill="hold"/>
                                        <p:tgtEl>
                                          <p:spTgt spid="140298"/>
                                        </p:tgtEl>
                                        <p:attrNameLst>
                                          <p:attrName>ppt_x</p:attrName>
                                        </p:attrNameLst>
                                      </p:cBhvr>
                                      <p:tavLst>
                                        <p:tav tm="0">
                                          <p:val>
                                            <p:strVal val="#ppt_x"/>
                                          </p:val>
                                        </p:tav>
                                        <p:tav tm="100000">
                                          <p:val>
                                            <p:strVal val="#ppt_x"/>
                                          </p:val>
                                        </p:tav>
                                      </p:tavLst>
                                    </p:anim>
                                    <p:anim calcmode="lin" valueType="num">
                                      <p:cBhvr additive="base">
                                        <p:cTn id="14" dur="500" fill="hold"/>
                                        <p:tgtEl>
                                          <p:spTgt spid="14029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40301"/>
                                        </p:tgtEl>
                                        <p:attrNameLst>
                                          <p:attrName>style.visibility</p:attrName>
                                        </p:attrNameLst>
                                      </p:cBhvr>
                                      <p:to>
                                        <p:strVal val="visible"/>
                                      </p:to>
                                    </p:set>
                                    <p:anim calcmode="lin" valueType="num">
                                      <p:cBhvr additive="base">
                                        <p:cTn id="19" dur="500" fill="hold"/>
                                        <p:tgtEl>
                                          <p:spTgt spid="140301"/>
                                        </p:tgtEl>
                                        <p:attrNameLst>
                                          <p:attrName>ppt_x</p:attrName>
                                        </p:attrNameLst>
                                      </p:cBhvr>
                                      <p:tavLst>
                                        <p:tav tm="0">
                                          <p:val>
                                            <p:strVal val="0-#ppt_w/2"/>
                                          </p:val>
                                        </p:tav>
                                        <p:tav tm="100000">
                                          <p:val>
                                            <p:strVal val="#ppt_x"/>
                                          </p:val>
                                        </p:tav>
                                      </p:tavLst>
                                    </p:anim>
                                    <p:anim calcmode="lin" valueType="num">
                                      <p:cBhvr additive="base">
                                        <p:cTn id="20" dur="500" fill="hold"/>
                                        <p:tgtEl>
                                          <p:spTgt spid="1403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7037" y="153707"/>
            <a:ext cx="5775089" cy="1109036"/>
          </a:xfrm>
        </p:spPr>
        <p:txBody>
          <a:bodyPr>
            <a:normAutofit/>
          </a:bodyPr>
          <a:lstStyle/>
          <a:p>
            <a:r>
              <a:rPr lang="hr-HR" sz="4400" dirty="0" smtClean="0"/>
              <a:t>GRAĐANSKI RAT U </a:t>
            </a:r>
            <a:r>
              <a:rPr lang="hr-HR" sz="4400" dirty="0" err="1" smtClean="0"/>
              <a:t>saD-U</a:t>
            </a:r>
            <a:endParaRPr lang="hr-HR" sz="4400" dirty="0"/>
          </a:p>
        </p:txBody>
      </p:sp>
      <p:sp>
        <p:nvSpPr>
          <p:cNvPr id="3" name="Rezervirano mjesto sadržaja 2"/>
          <p:cNvSpPr>
            <a:spLocks noGrp="1"/>
          </p:cNvSpPr>
          <p:nvPr>
            <p:ph idx="1"/>
          </p:nvPr>
        </p:nvSpPr>
        <p:spPr>
          <a:xfrm>
            <a:off x="241933" y="1452530"/>
            <a:ext cx="7481969" cy="3371719"/>
          </a:xfrm>
        </p:spPr>
        <p:txBody>
          <a:bodyPr>
            <a:normAutofit/>
          </a:bodyPr>
          <a:lstStyle/>
          <a:p>
            <a:pPr marL="0" indent="0">
              <a:buNone/>
            </a:pPr>
            <a:r>
              <a:rPr lang="hr-HR" dirty="0" smtClean="0"/>
              <a:t>Sjeverne države SAD-a su se organizirale i osnovale </a:t>
            </a:r>
            <a:r>
              <a:rPr lang="hr-HR" b="1" dirty="0" smtClean="0">
                <a:solidFill>
                  <a:srgbClr val="C00000"/>
                </a:solidFill>
              </a:rPr>
              <a:t>Uniju</a:t>
            </a:r>
            <a:r>
              <a:rPr lang="hr-HR" dirty="0" smtClean="0"/>
              <a:t>.</a:t>
            </a:r>
            <a:endParaRPr lang="hr-HR" dirty="0"/>
          </a:p>
          <a:p>
            <a:pPr marL="0" indent="0">
              <a:buNone/>
            </a:pPr>
            <a:r>
              <a:rPr lang="hr-HR" dirty="0" smtClean="0"/>
              <a:t>Kad </a:t>
            </a:r>
            <a:r>
              <a:rPr lang="hr-HR" dirty="0"/>
              <a:t>je Lincoln izabran za predsjednika, jedanaest država Juga proglasilo je vlastitu državu - </a:t>
            </a:r>
            <a:r>
              <a:rPr lang="hr-HR" b="1" dirty="0">
                <a:solidFill>
                  <a:srgbClr val="C00000"/>
                </a:solidFill>
              </a:rPr>
              <a:t>Konfederaciju</a:t>
            </a:r>
            <a:r>
              <a:rPr lang="hr-HR" dirty="0"/>
              <a:t>.  Za predsjednika je izabran Jefferson Davis. Ratni sukobi odmah su započeli. Vojsku Konfederacije vodio je Robert Lee, a vojsku Sjevera  </a:t>
            </a:r>
            <a:r>
              <a:rPr lang="hr-HR" dirty="0" err="1"/>
              <a:t>Ulysses</a:t>
            </a:r>
            <a:r>
              <a:rPr lang="hr-HR" dirty="0"/>
              <a:t> Grant. Konfederacija je imala bolje organiziranu vojsku pa je u početku bila uspješnija. Rat je ipak završio pobjedom Sjevera 1865. godine. </a:t>
            </a:r>
          </a:p>
          <a:p>
            <a:endParaRPr lang="hr-HR" dirty="0" smtClean="0"/>
          </a:p>
          <a:p>
            <a:endParaRPr lang="hr-HR" dirty="0"/>
          </a:p>
        </p:txBody>
      </p:sp>
      <p:pic>
        <p:nvPicPr>
          <p:cNvPr id="4" name="Slika 3"/>
          <p:cNvPicPr>
            <a:picLocks noChangeAspect="1"/>
          </p:cNvPicPr>
          <p:nvPr/>
        </p:nvPicPr>
        <p:blipFill>
          <a:blip r:embed="rId2"/>
          <a:stretch>
            <a:fillRect/>
          </a:stretch>
        </p:blipFill>
        <p:spPr>
          <a:xfrm>
            <a:off x="7829006" y="153707"/>
            <a:ext cx="4153989" cy="2960629"/>
          </a:xfrm>
          <a:prstGeom prst="rect">
            <a:avLst/>
          </a:prstGeom>
        </p:spPr>
      </p:pic>
      <p:pic>
        <p:nvPicPr>
          <p:cNvPr id="5" name="Slika 4"/>
          <p:cNvPicPr>
            <a:picLocks noChangeAspect="1"/>
          </p:cNvPicPr>
          <p:nvPr/>
        </p:nvPicPr>
        <p:blipFill>
          <a:blip r:embed="rId3"/>
          <a:stretch>
            <a:fillRect/>
          </a:stretch>
        </p:blipFill>
        <p:spPr>
          <a:xfrm>
            <a:off x="7581491" y="3470254"/>
            <a:ext cx="4314418" cy="2748798"/>
          </a:xfrm>
          <a:prstGeom prst="rect">
            <a:avLst/>
          </a:prstGeom>
        </p:spPr>
      </p:pic>
    </p:spTree>
    <p:extLst>
      <p:ext uri="{BB962C8B-B14F-4D97-AF65-F5344CB8AC3E}">
        <p14:creationId xmlns:p14="http://schemas.microsoft.com/office/powerpoint/2010/main" xmlns="" val="2873806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1069848" y="578069"/>
            <a:ext cx="10058400" cy="5594131"/>
          </a:xfrm>
        </p:spPr>
        <p:txBody>
          <a:bodyPr/>
          <a:lstStyle/>
          <a:p>
            <a:pPr marL="0" indent="0">
              <a:buNone/>
            </a:pPr>
            <a:r>
              <a:rPr lang="hr-HR" b="1" dirty="0" smtClean="0">
                <a:solidFill>
                  <a:srgbClr val="C00000"/>
                </a:solidFill>
              </a:rPr>
              <a:t>ODGOVORI PUNOM REČENICOM NA PITANJE U BILJEŽNICU</a:t>
            </a:r>
          </a:p>
          <a:p>
            <a:pPr marL="0" indent="0">
              <a:buNone/>
            </a:pPr>
            <a:endParaRPr lang="hr-HR" dirty="0" smtClean="0">
              <a:solidFill>
                <a:srgbClr val="C00000"/>
              </a:solidFill>
            </a:endParaRPr>
          </a:p>
          <a:p>
            <a:r>
              <a:rPr lang="hr-HR" b="1" dirty="0" smtClean="0"/>
              <a:t>Kada je vođen građanski rat za oslobođenjem od ropstva u SAD-u? </a:t>
            </a:r>
          </a:p>
          <a:p>
            <a:endParaRPr lang="hr-HR" b="1" dirty="0" smtClean="0">
              <a:solidFill>
                <a:srgbClr val="C00000"/>
              </a:solidFill>
            </a:endParaRPr>
          </a:p>
          <a:p>
            <a:r>
              <a:rPr lang="hr-HR" b="1" dirty="0" smtClean="0">
                <a:solidFill>
                  <a:srgbClr val="C00000"/>
                </a:solidFill>
              </a:rPr>
              <a:t>PREPIŠI</a:t>
            </a:r>
          </a:p>
          <a:p>
            <a:endParaRPr lang="hr-HR" b="1" dirty="0" smtClean="0">
              <a:solidFill>
                <a:srgbClr val="C00000"/>
              </a:solidFill>
            </a:endParaRPr>
          </a:p>
          <a:p>
            <a:pPr>
              <a:buNone/>
            </a:pPr>
            <a:r>
              <a:rPr lang="hr-HR" dirty="0" smtClean="0"/>
              <a:t>Sjever – Unija                                                             Jug – Konfederacija </a:t>
            </a:r>
          </a:p>
          <a:p>
            <a:pPr>
              <a:buNone/>
            </a:pPr>
            <a:r>
              <a:rPr lang="hr-HR" dirty="0" smtClean="0"/>
              <a:t>za ukinuće ropstva                      ↔                             za očuvanje ropstva</a:t>
            </a:r>
          </a:p>
          <a:p>
            <a:pPr>
              <a:buNone/>
            </a:pPr>
            <a:r>
              <a:rPr lang="hr-HR" dirty="0" smtClean="0"/>
              <a:t>Abraham Lincoln               </a:t>
            </a:r>
            <a:endParaRPr lang="hr-HR" b="1" dirty="0" smtClean="0"/>
          </a:p>
          <a:p>
            <a:pPr>
              <a:buNone/>
            </a:pPr>
            <a:endParaRPr lang="hr-HR" b="1" dirty="0" smtClean="0">
              <a:solidFill>
                <a:srgbClr val="C00000"/>
              </a:solidFill>
            </a:endParaRPr>
          </a:p>
          <a:p>
            <a:r>
              <a:rPr lang="hr-HR" b="1" dirty="0" smtClean="0">
                <a:solidFill>
                  <a:srgbClr val="C00000"/>
                </a:solidFill>
              </a:rPr>
              <a:t>ispod odgovarajućeg stupca napiši tko je pobijedio, a tko je poražen</a:t>
            </a:r>
          </a:p>
          <a:p>
            <a:pPr>
              <a:buNone/>
            </a:pPr>
            <a:endParaRPr lang="hr-H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990" y="197250"/>
            <a:ext cx="4433969" cy="1609344"/>
          </a:xfrm>
        </p:spPr>
        <p:txBody>
          <a:bodyPr/>
          <a:lstStyle/>
          <a:p>
            <a:r>
              <a:rPr lang="hr-HR" dirty="0" smtClean="0"/>
              <a:t>POSLJEDICE RATA</a:t>
            </a:r>
            <a:endParaRPr lang="hr-HR" dirty="0"/>
          </a:p>
        </p:txBody>
      </p:sp>
      <p:sp>
        <p:nvSpPr>
          <p:cNvPr id="3" name="Rezervirano mjesto sadržaja 2"/>
          <p:cNvSpPr>
            <a:spLocks noGrp="1"/>
          </p:cNvSpPr>
          <p:nvPr>
            <p:ph idx="1"/>
          </p:nvPr>
        </p:nvSpPr>
        <p:spPr>
          <a:xfrm>
            <a:off x="355745" y="1712105"/>
            <a:ext cx="10058400" cy="4050792"/>
          </a:xfrm>
        </p:spPr>
        <p:txBody>
          <a:bodyPr/>
          <a:lstStyle/>
          <a:p>
            <a:r>
              <a:rPr lang="hr-HR" dirty="0"/>
              <a:t>Svršetkom rata ropstvo je bilo ukinuto. </a:t>
            </a:r>
          </a:p>
          <a:p>
            <a:r>
              <a:rPr lang="hr-HR" dirty="0" smtClean="0"/>
              <a:t>Bivši </a:t>
            </a:r>
            <a:r>
              <a:rPr lang="hr-HR" dirty="0"/>
              <a:t>crni robovi postali su slobodni. </a:t>
            </a:r>
            <a:endParaRPr lang="hr-HR" dirty="0" smtClean="0"/>
          </a:p>
          <a:p>
            <a:r>
              <a:rPr lang="hr-HR" dirty="0" smtClean="0"/>
              <a:t>SAD </a:t>
            </a:r>
            <a:r>
              <a:rPr lang="hr-HR" dirty="0"/>
              <a:t>su potpuno obnovljene, no Lincoln nije slavio pobjedu. </a:t>
            </a:r>
          </a:p>
          <a:p>
            <a:endParaRPr lang="hr-HR" dirty="0"/>
          </a:p>
        </p:txBody>
      </p:sp>
      <p:pic>
        <p:nvPicPr>
          <p:cNvPr id="4" name="Slika 3"/>
          <p:cNvPicPr>
            <a:picLocks noChangeAspect="1"/>
          </p:cNvPicPr>
          <p:nvPr/>
        </p:nvPicPr>
        <p:blipFill>
          <a:blip r:embed="rId2"/>
          <a:stretch>
            <a:fillRect/>
          </a:stretch>
        </p:blipFill>
        <p:spPr>
          <a:xfrm>
            <a:off x="281668" y="3321449"/>
            <a:ext cx="4268612" cy="3180116"/>
          </a:xfrm>
          <a:prstGeom prst="rect">
            <a:avLst/>
          </a:prstGeom>
        </p:spPr>
      </p:pic>
      <p:sp>
        <p:nvSpPr>
          <p:cNvPr id="5" name="Dijagram toka: Izmjenična obrada 4"/>
          <p:cNvSpPr/>
          <p:nvPr/>
        </p:nvSpPr>
        <p:spPr>
          <a:xfrm>
            <a:off x="4815840" y="3822935"/>
            <a:ext cx="7306492" cy="217714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hr-HR" sz="2400" dirty="0"/>
              <a:t>Abraham Lincoln bio je šesnaesti predsjednik SAD-a. Godine 1865. u </a:t>
            </a:r>
            <a:r>
              <a:rPr lang="hr-HR" sz="2400" dirty="0" err="1"/>
              <a:t>Fordovu</a:t>
            </a:r>
            <a:r>
              <a:rPr lang="hr-HR" sz="2400" dirty="0"/>
              <a:t> kazalištu u Washingtonu na njega je pucao glumac John </a:t>
            </a:r>
            <a:r>
              <a:rPr lang="hr-HR" sz="2400" dirty="0" err="1"/>
              <a:t>Wilkes</a:t>
            </a:r>
            <a:r>
              <a:rPr lang="hr-HR" sz="2400" dirty="0"/>
              <a:t> </a:t>
            </a:r>
            <a:r>
              <a:rPr lang="hr-HR" sz="2400" dirty="0" err="1"/>
              <a:t>Booth</a:t>
            </a:r>
            <a:r>
              <a:rPr lang="hr-HR" sz="2400" dirty="0"/>
              <a:t> uz povike: „Jug je osvećen!“  Nakon što je devet sati bio u komi, Lincoln je umro. </a:t>
            </a:r>
          </a:p>
        </p:txBody>
      </p:sp>
    </p:spTree>
    <p:extLst>
      <p:ext uri="{BB962C8B-B14F-4D97-AF65-F5344CB8AC3E}">
        <p14:creationId xmlns:p14="http://schemas.microsoft.com/office/powerpoint/2010/main" xmlns="" val="2204352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pPr marL="0" indent="0">
              <a:buNone/>
            </a:pPr>
            <a:r>
              <a:rPr lang="hr-HR" b="1" dirty="0" smtClean="0">
                <a:solidFill>
                  <a:srgbClr val="C00000"/>
                </a:solidFill>
              </a:rPr>
              <a:t>U bilježnici napiši </a:t>
            </a:r>
            <a:r>
              <a:rPr lang="hr-HR" b="1" dirty="0" smtClean="0">
                <a:solidFill>
                  <a:srgbClr val="C00000"/>
                </a:solidFill>
              </a:rPr>
              <a:t>dvije posljedice </a:t>
            </a:r>
            <a:r>
              <a:rPr lang="hr-HR" b="1" dirty="0" smtClean="0">
                <a:solidFill>
                  <a:srgbClr val="C00000"/>
                </a:solidFill>
              </a:rPr>
              <a:t>građanskog rata za oslobođenje od ropstva.</a:t>
            </a:r>
          </a:p>
          <a:p>
            <a:pPr marL="0" indent="0">
              <a:buNone/>
            </a:pPr>
            <a:endParaRPr lang="hr-HR" b="1" dirty="0" smtClean="0">
              <a:solidFill>
                <a:srgbClr val="C00000"/>
              </a:solidFill>
            </a:endParaRPr>
          </a:p>
          <a:p>
            <a:pPr marL="0" indent="0">
              <a:buNone/>
            </a:pPr>
            <a:r>
              <a:rPr lang="hr-HR" b="1" dirty="0" smtClean="0"/>
              <a:t>Zapiši i ovo:</a:t>
            </a:r>
          </a:p>
          <a:p>
            <a:r>
              <a:rPr lang="hr-HR" dirty="0" smtClean="0"/>
              <a:t>nagli razvoj industrije → tijekom XX. st. SAD postaje najveća svjetska velesila</a:t>
            </a:r>
          </a:p>
          <a:p>
            <a:endParaRPr lang="hr-HR" dirty="0" smtClean="0"/>
          </a:p>
          <a:p>
            <a:r>
              <a:rPr lang="hr-HR" dirty="0" smtClean="0"/>
              <a:t>prije zadnje zanimljivosti zabilježi domaću zadaću: riješi radnu bilježnicu na stranicama 83 (od 7. zadatka) do 85 (rok za izvršenje ove zadaće je utorak, 5. svibnja)</a:t>
            </a:r>
            <a:endParaRPr lang="hr-H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3494" y="70059"/>
            <a:ext cx="3902746" cy="1609344"/>
          </a:xfrm>
        </p:spPr>
        <p:txBody>
          <a:bodyPr/>
          <a:lstStyle/>
          <a:p>
            <a:r>
              <a:rPr lang="hr-HR" dirty="0" smtClean="0"/>
              <a:t>Planina </a:t>
            </a:r>
            <a:r>
              <a:rPr lang="hr-HR" dirty="0" err="1" smtClean="0"/>
              <a:t>rushmore</a:t>
            </a:r>
            <a:endParaRPr lang="hr-HR" dirty="0"/>
          </a:p>
        </p:txBody>
      </p:sp>
      <p:pic>
        <p:nvPicPr>
          <p:cNvPr id="4" name="Slika 3"/>
          <p:cNvPicPr>
            <a:picLocks noChangeAspect="1"/>
          </p:cNvPicPr>
          <p:nvPr/>
        </p:nvPicPr>
        <p:blipFill>
          <a:blip r:embed="rId2"/>
          <a:stretch>
            <a:fillRect/>
          </a:stretch>
        </p:blipFill>
        <p:spPr>
          <a:xfrm>
            <a:off x="5423859" y="1237398"/>
            <a:ext cx="6690763" cy="4667013"/>
          </a:xfrm>
          <a:prstGeom prst="rect">
            <a:avLst/>
          </a:prstGeom>
        </p:spPr>
      </p:pic>
      <p:sp>
        <p:nvSpPr>
          <p:cNvPr id="6" name="Vodoravni svitak 5"/>
          <p:cNvSpPr/>
          <p:nvPr/>
        </p:nvSpPr>
        <p:spPr>
          <a:xfrm>
            <a:off x="303494" y="1847959"/>
            <a:ext cx="4939066" cy="4692178"/>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hr-HR" dirty="0"/>
              <a:t>Planina </a:t>
            </a:r>
            <a:r>
              <a:rPr lang="hr-HR" dirty="0" err="1"/>
              <a:t>Rushmore</a:t>
            </a:r>
            <a:r>
              <a:rPr lang="hr-HR" dirty="0"/>
              <a:t> jedno je od najvećih i najpoznatijih kiparskih djela. Nalazi se u Južnoj </a:t>
            </a:r>
            <a:r>
              <a:rPr lang="hr-HR" dirty="0" err="1"/>
              <a:t>Dakoti</a:t>
            </a:r>
            <a:r>
              <a:rPr lang="hr-HR" dirty="0"/>
              <a:t>. Prikazuje četiri najomiljenija američka predsjednika. To su George Washington, Thomas Jefferson </a:t>
            </a:r>
            <a:r>
              <a:rPr lang="hr-HR" dirty="0" err="1"/>
              <a:t>Theodore</a:t>
            </a:r>
            <a:r>
              <a:rPr lang="hr-HR" dirty="0"/>
              <a:t> Roosevelt i Abraham Lincoln.</a:t>
            </a:r>
          </a:p>
        </p:txBody>
      </p:sp>
    </p:spTree>
    <p:extLst>
      <p:ext uri="{BB962C8B-B14F-4D97-AF65-F5344CB8AC3E}">
        <p14:creationId xmlns:p14="http://schemas.microsoft.com/office/powerpoint/2010/main" xmlns="" val="1376382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Nakon današnje lekcije moći </a:t>
            </a:r>
            <a:r>
              <a:rPr lang="hr-HR" dirty="0" err="1" smtClean="0"/>
              <a:t>češ</a:t>
            </a:r>
            <a:r>
              <a:rPr lang="hr-HR" dirty="0" smtClean="0"/>
              <a:t>:</a:t>
            </a:r>
            <a:endParaRPr lang="hr-HR" dirty="0"/>
          </a:p>
        </p:txBody>
      </p:sp>
      <p:sp>
        <p:nvSpPr>
          <p:cNvPr id="3" name="Content Placeholder 2"/>
          <p:cNvSpPr>
            <a:spLocks noGrp="1"/>
          </p:cNvSpPr>
          <p:nvPr>
            <p:ph idx="1"/>
          </p:nvPr>
        </p:nvSpPr>
        <p:spPr/>
        <p:txBody>
          <a:bodyPr>
            <a:normAutofit/>
          </a:bodyPr>
          <a:lstStyle/>
          <a:p>
            <a:pPr>
              <a:buNone/>
            </a:pPr>
            <a:endParaRPr lang="hr-HR" dirty="0" smtClean="0"/>
          </a:p>
          <a:p>
            <a:r>
              <a:rPr lang="hr-HR" dirty="0" smtClean="0"/>
              <a:t>objasniti svojim riječima pojmove: abolicionizam, građanski rat</a:t>
            </a:r>
          </a:p>
          <a:p>
            <a:r>
              <a:rPr lang="hr-HR" dirty="0" smtClean="0"/>
              <a:t>objasniti uzroke i posljedice američkoga građanskog rata</a:t>
            </a:r>
          </a:p>
          <a:p>
            <a:r>
              <a:rPr lang="hr-HR" dirty="0" smtClean="0"/>
              <a:t>argumentirati mišljenje o ropstvu u SAD-u </a:t>
            </a:r>
          </a:p>
          <a:p>
            <a:endParaRPr lang="hr-HR" dirty="0" smtClean="0"/>
          </a:p>
          <a:p>
            <a:r>
              <a:rPr lang="hr-HR" dirty="0" smtClean="0"/>
              <a:t>današnja lekcija se nalazi u udžbeniku na stranicama 161 – 163</a:t>
            </a:r>
          </a:p>
          <a:p>
            <a:r>
              <a:rPr lang="hr-HR" dirty="0" smtClean="0"/>
              <a:t>video lekciju možeš pogledati na ovoj poveznici (zadatke ne trebaš zapisivati): </a:t>
            </a:r>
            <a:r>
              <a:rPr lang="hr-HR" dirty="0" smtClean="0">
                <a:hlinkClick r:id="rId2"/>
              </a:rPr>
              <a:t>https://www.youtube.com/watch?v=xLBEtq1oE6c&amp;list=PL9Mz0Kqh3YKo5tlIzAQkZeTSwOafXgVQc&amp;index=6&amp;t=2s</a:t>
            </a:r>
            <a:r>
              <a:rPr lang="hr-HR" dirty="0" smtClean="0"/>
              <a:t/>
            </a:r>
            <a:br>
              <a:rPr lang="hr-HR" dirty="0" smtClean="0"/>
            </a:b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hr-HR" sz="7200" dirty="0" smtClean="0"/>
              <a:t>DOŠLI STE DO KRAJA!</a:t>
            </a:r>
            <a:br>
              <a:rPr lang="hr-HR" sz="7200" dirty="0" smtClean="0"/>
            </a:br>
            <a:r>
              <a:rPr lang="hr-HR" sz="7200" dirty="0" smtClean="0"/>
              <a:t>Uživajte u produženom vikendu </a:t>
            </a:r>
            <a:r>
              <a:rPr lang="hr-HR" sz="7200" dirty="0" smtClean="0">
                <a:sym typeface="Wingdings" pitchFamily="2" charset="2"/>
              </a:rPr>
              <a:t></a:t>
            </a:r>
            <a:endParaRPr lang="hr-HR" sz="7200" dirty="0"/>
          </a:p>
        </p:txBody>
      </p:sp>
      <p:sp>
        <p:nvSpPr>
          <p:cNvPr id="4" name="Subtitle 3"/>
          <p:cNvSpPr>
            <a:spLocks noGrp="1"/>
          </p:cNvSpPr>
          <p:nvPr>
            <p:ph type="subTitle" idx="1"/>
          </p:nvPr>
        </p:nvSpPr>
        <p:spPr/>
        <p:txBody>
          <a:bodyPr/>
          <a:lstStyle/>
          <a:p>
            <a:endParaRPr lang="hr-HR"/>
          </a:p>
        </p:txBody>
      </p:sp>
    </p:spTree>
    <p:extLst>
      <p:ext uri="{BB962C8B-B14F-4D97-AF65-F5344CB8AC3E}">
        <p14:creationId xmlns:p14="http://schemas.microsoft.com/office/powerpoint/2010/main" xmlns="" val="3096466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69848" y="165463"/>
            <a:ext cx="4207546" cy="992777"/>
          </a:xfrm>
        </p:spPr>
        <p:txBody>
          <a:bodyPr/>
          <a:lstStyle/>
          <a:p>
            <a:r>
              <a:rPr lang="hr-HR" dirty="0" smtClean="0"/>
              <a:t>starosjedioci</a:t>
            </a:r>
            <a:endParaRPr lang="hr-HR" dirty="0"/>
          </a:p>
        </p:txBody>
      </p:sp>
      <p:sp>
        <p:nvSpPr>
          <p:cNvPr id="3" name="Rezervirano mjesto sadržaja 2"/>
          <p:cNvSpPr>
            <a:spLocks noGrp="1"/>
          </p:cNvSpPr>
          <p:nvPr>
            <p:ph idx="1"/>
          </p:nvPr>
        </p:nvSpPr>
        <p:spPr>
          <a:xfrm>
            <a:off x="409303" y="1628503"/>
            <a:ext cx="5956663" cy="5229497"/>
          </a:xfrm>
        </p:spPr>
        <p:txBody>
          <a:bodyPr/>
          <a:lstStyle/>
          <a:p>
            <a:pPr marL="0" indent="0">
              <a:buNone/>
            </a:pPr>
            <a:r>
              <a:rPr lang="hr-HR" dirty="0" smtClean="0"/>
              <a:t>Nakon </a:t>
            </a:r>
            <a:r>
              <a:rPr lang="hr-HR" dirty="0"/>
              <a:t>dobivanja neovisnosti potkraj 18. stoljeća Sjedinjene Američke Države počele su se širiti na zapad. Naseljavaju područja nastanjena Indijancima. </a:t>
            </a:r>
            <a:endParaRPr lang="hr-HR" dirty="0" smtClean="0"/>
          </a:p>
          <a:p>
            <a:pPr marL="0" indent="0">
              <a:buNone/>
            </a:pPr>
            <a:endParaRPr lang="hr-HR" dirty="0"/>
          </a:p>
          <a:p>
            <a:pPr marL="0" indent="0">
              <a:buNone/>
            </a:pPr>
            <a:r>
              <a:rPr lang="hr-HR" b="1" dirty="0" smtClean="0">
                <a:solidFill>
                  <a:srgbClr val="FF0000"/>
                </a:solidFill>
              </a:rPr>
              <a:t>PRISJETI SE:</a:t>
            </a:r>
            <a:endParaRPr lang="hr-HR" b="1" dirty="0">
              <a:solidFill>
                <a:srgbClr val="FF0000"/>
              </a:solidFill>
            </a:endParaRPr>
          </a:p>
          <a:p>
            <a:r>
              <a:rPr lang="hr-HR" b="1" dirty="0" smtClean="0">
                <a:solidFill>
                  <a:srgbClr val="FF0000"/>
                </a:solidFill>
              </a:rPr>
              <a:t>Tko su američki starosjedioci?</a:t>
            </a:r>
            <a:endParaRPr lang="hr-HR" b="1" dirty="0">
              <a:solidFill>
                <a:srgbClr val="FF0000"/>
              </a:solidFill>
            </a:endParaRPr>
          </a:p>
          <a:p>
            <a:r>
              <a:rPr lang="hr-HR" b="1" dirty="0" smtClean="0">
                <a:solidFill>
                  <a:srgbClr val="FF0000"/>
                </a:solidFill>
              </a:rPr>
              <a:t>Što su rezervati?</a:t>
            </a:r>
          </a:p>
          <a:p>
            <a:endParaRPr lang="hr-HR" b="1" dirty="0" smtClean="0">
              <a:solidFill>
                <a:srgbClr val="FF0000"/>
              </a:solidFill>
            </a:endParaRPr>
          </a:p>
          <a:p>
            <a:r>
              <a:rPr lang="hr-HR" b="1" dirty="0" smtClean="0">
                <a:solidFill>
                  <a:srgbClr val="FF0000"/>
                </a:solidFill>
              </a:rPr>
              <a:t>U IDUĆIM SLAJDOVIMA </a:t>
            </a:r>
          </a:p>
          <a:p>
            <a:pPr>
              <a:buNone/>
            </a:pPr>
            <a:r>
              <a:rPr lang="hr-HR" b="1" dirty="0" smtClean="0">
                <a:solidFill>
                  <a:srgbClr val="FF0000"/>
                </a:solidFill>
              </a:rPr>
              <a:t>   PROČITAJ NEKOLIKO </a:t>
            </a:r>
          </a:p>
          <a:p>
            <a:pPr>
              <a:buNone/>
            </a:pPr>
            <a:r>
              <a:rPr lang="hr-HR" b="1" dirty="0" smtClean="0">
                <a:solidFill>
                  <a:srgbClr val="FF0000"/>
                </a:solidFill>
              </a:rPr>
              <a:t>   ZANIMLJIVOSTI O </a:t>
            </a:r>
          </a:p>
          <a:p>
            <a:pPr>
              <a:buNone/>
            </a:pPr>
            <a:r>
              <a:rPr lang="hr-HR" b="1" dirty="0" smtClean="0">
                <a:solidFill>
                  <a:srgbClr val="FF0000"/>
                </a:solidFill>
              </a:rPr>
              <a:t>   INDIJANCIMA</a:t>
            </a:r>
            <a:endParaRPr lang="hr-HR" b="1" dirty="0">
              <a:solidFill>
                <a:srgbClr val="FF0000"/>
              </a:solidFill>
            </a:endParaRPr>
          </a:p>
          <a:p>
            <a:endParaRPr lang="hr-HR" dirty="0"/>
          </a:p>
        </p:txBody>
      </p:sp>
      <p:pic>
        <p:nvPicPr>
          <p:cNvPr id="4" name="Slika 3"/>
          <p:cNvPicPr>
            <a:picLocks noChangeAspect="1"/>
          </p:cNvPicPr>
          <p:nvPr/>
        </p:nvPicPr>
        <p:blipFill>
          <a:blip r:embed="rId2"/>
          <a:stretch>
            <a:fillRect/>
          </a:stretch>
        </p:blipFill>
        <p:spPr>
          <a:xfrm>
            <a:off x="6592389" y="90447"/>
            <a:ext cx="5599611" cy="4742810"/>
          </a:xfrm>
          <a:prstGeom prst="rect">
            <a:avLst/>
          </a:prstGeom>
        </p:spPr>
      </p:pic>
      <p:sp>
        <p:nvSpPr>
          <p:cNvPr id="5" name="Zaobljeni pravokutni oblačić 4"/>
          <p:cNvSpPr/>
          <p:nvPr/>
        </p:nvSpPr>
        <p:spPr>
          <a:xfrm>
            <a:off x="4859385" y="5024846"/>
            <a:ext cx="7262948" cy="1617617"/>
          </a:xfrm>
          <a:prstGeom prst="wedgeRoundRectCallout">
            <a:avLst>
              <a:gd name="adj1" fmla="val -5018"/>
              <a:gd name="adj2" fmla="val -106673"/>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r>
              <a:rPr lang="hr-HR" sz="1400" b="1" spc="50" dirty="0">
                <a:ln w="9525" cmpd="sng">
                  <a:solidFill>
                    <a:schemeClr val="accent1"/>
                  </a:solidFill>
                  <a:prstDash val="solid"/>
                </a:ln>
                <a:solidFill>
                  <a:srgbClr val="70AD47">
                    <a:tint val="1000"/>
                  </a:srgbClr>
                </a:solidFill>
                <a:effectLst>
                  <a:glow rad="38100">
                    <a:schemeClr val="accent1">
                      <a:alpha val="40000"/>
                    </a:schemeClr>
                  </a:glow>
                </a:effectLst>
              </a:rPr>
              <a:t>Indijanci su američki starosjedioci. Bili su podijeljeni u brojna plemena. Razlikovali su se po jezicima, kulturi i fizičkom izgledu. Većinom su se bavili lovom.  Nisu imali puške pa u borbi protiv bijelaca nisu imali izgleda. Dugo su se borili za slobodu. Međutim, potisnuti su u rezervate, područja iz kojih nisu smjeli izići. Patili su od neimaštine i raznih bolesti.</a:t>
            </a:r>
          </a:p>
        </p:txBody>
      </p:sp>
    </p:spTree>
    <p:extLst>
      <p:ext uri="{BB962C8B-B14F-4D97-AF65-F5344CB8AC3E}">
        <p14:creationId xmlns:p14="http://schemas.microsoft.com/office/powerpoint/2010/main" xmlns="" val="217256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4397829" y="316072"/>
            <a:ext cx="6723018" cy="2163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Slika 3"/>
          <p:cNvPicPr>
            <a:picLocks noChangeAspect="1"/>
          </p:cNvPicPr>
          <p:nvPr/>
        </p:nvPicPr>
        <p:blipFill>
          <a:blip r:embed="rId3"/>
          <a:stretch>
            <a:fillRect/>
          </a:stretch>
        </p:blipFill>
        <p:spPr>
          <a:xfrm>
            <a:off x="485838" y="171046"/>
            <a:ext cx="3798779" cy="2920566"/>
          </a:xfrm>
          <a:prstGeom prst="rect">
            <a:avLst/>
          </a:prstGeom>
        </p:spPr>
      </p:pic>
      <p:pic>
        <p:nvPicPr>
          <p:cNvPr id="6" name="Slika 5"/>
          <p:cNvPicPr>
            <a:picLocks noChangeAspect="1"/>
          </p:cNvPicPr>
          <p:nvPr/>
        </p:nvPicPr>
        <p:blipFill>
          <a:blip r:embed="rId4"/>
          <a:stretch>
            <a:fillRect/>
          </a:stretch>
        </p:blipFill>
        <p:spPr>
          <a:xfrm>
            <a:off x="485838" y="3439135"/>
            <a:ext cx="4878642" cy="2970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Slika 6"/>
          <p:cNvPicPr>
            <a:picLocks noChangeAspect="1"/>
          </p:cNvPicPr>
          <p:nvPr/>
        </p:nvPicPr>
        <p:blipFill>
          <a:blip r:embed="rId5"/>
          <a:stretch>
            <a:fillRect/>
          </a:stretch>
        </p:blipFill>
        <p:spPr>
          <a:xfrm>
            <a:off x="5364480" y="2899865"/>
            <a:ext cx="2862234" cy="3509644"/>
          </a:xfrm>
          <a:prstGeom prst="rect">
            <a:avLst/>
          </a:prstGeom>
        </p:spPr>
      </p:pic>
      <p:pic>
        <p:nvPicPr>
          <p:cNvPr id="8" name="Slika 7"/>
          <p:cNvPicPr>
            <a:picLocks noChangeAspect="1"/>
          </p:cNvPicPr>
          <p:nvPr/>
        </p:nvPicPr>
        <p:blipFill>
          <a:blip r:embed="rId6"/>
          <a:stretch>
            <a:fillRect/>
          </a:stretch>
        </p:blipFill>
        <p:spPr>
          <a:xfrm>
            <a:off x="8548275" y="2899865"/>
            <a:ext cx="2250354" cy="3707057"/>
          </a:xfrm>
          <a:prstGeom prst="rect">
            <a:avLst/>
          </a:prstGeom>
        </p:spPr>
      </p:pic>
    </p:spTree>
    <p:extLst>
      <p:ext uri="{BB962C8B-B14F-4D97-AF65-F5344CB8AC3E}">
        <p14:creationId xmlns:p14="http://schemas.microsoft.com/office/powerpoint/2010/main" xmlns="" val="192663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464102" y="194578"/>
            <a:ext cx="3672469" cy="3368958"/>
          </a:xfrm>
          <a:prstGeom prst="rect">
            <a:avLst/>
          </a:prstGeom>
        </p:spPr>
      </p:pic>
      <p:pic>
        <p:nvPicPr>
          <p:cNvPr id="6" name="Slika 5"/>
          <p:cNvPicPr>
            <a:picLocks noChangeAspect="1"/>
          </p:cNvPicPr>
          <p:nvPr/>
        </p:nvPicPr>
        <p:blipFill>
          <a:blip r:embed="rId3"/>
          <a:stretch>
            <a:fillRect/>
          </a:stretch>
        </p:blipFill>
        <p:spPr>
          <a:xfrm>
            <a:off x="4269748" y="600332"/>
            <a:ext cx="6801028" cy="13602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Slika 6"/>
          <p:cNvPicPr>
            <a:picLocks noChangeAspect="1"/>
          </p:cNvPicPr>
          <p:nvPr/>
        </p:nvPicPr>
        <p:blipFill>
          <a:blip r:embed="rId4"/>
          <a:stretch>
            <a:fillRect/>
          </a:stretch>
        </p:blipFill>
        <p:spPr>
          <a:xfrm>
            <a:off x="303255" y="4117912"/>
            <a:ext cx="5476827" cy="19780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Slika 7"/>
          <p:cNvPicPr>
            <a:picLocks noChangeAspect="1"/>
          </p:cNvPicPr>
          <p:nvPr/>
        </p:nvPicPr>
        <p:blipFill>
          <a:blip r:embed="rId5"/>
          <a:stretch>
            <a:fillRect/>
          </a:stretch>
        </p:blipFill>
        <p:spPr>
          <a:xfrm>
            <a:off x="5883399" y="2527160"/>
            <a:ext cx="6083142" cy="3629800"/>
          </a:xfrm>
          <a:prstGeom prst="rect">
            <a:avLst/>
          </a:prstGeom>
        </p:spPr>
      </p:pic>
    </p:spTree>
    <p:extLst>
      <p:ext uri="{BB962C8B-B14F-4D97-AF65-F5344CB8AC3E}">
        <p14:creationId xmlns:p14="http://schemas.microsoft.com/office/powerpoint/2010/main" xmlns="" val="2438154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41029" y="484632"/>
            <a:ext cx="4850674" cy="1196122"/>
          </a:xfrm>
        </p:spPr>
        <p:txBody>
          <a:bodyPr>
            <a:normAutofit/>
          </a:bodyPr>
          <a:lstStyle/>
          <a:p>
            <a:r>
              <a:rPr lang="hr-HR" dirty="0" smtClean="0"/>
              <a:t>SJEVER I JUG SAD-A</a:t>
            </a:r>
            <a:endParaRPr lang="hr-HR" dirty="0"/>
          </a:p>
        </p:txBody>
      </p:sp>
      <p:sp>
        <p:nvSpPr>
          <p:cNvPr id="3" name="Rezervirano mjesto sadržaja 2"/>
          <p:cNvSpPr>
            <a:spLocks noGrp="1"/>
          </p:cNvSpPr>
          <p:nvPr>
            <p:ph idx="1"/>
          </p:nvPr>
        </p:nvSpPr>
        <p:spPr>
          <a:xfrm>
            <a:off x="334530" y="4556685"/>
            <a:ext cx="11678194" cy="1654929"/>
          </a:xfrm>
        </p:spPr>
        <p:txBody>
          <a:bodyPr>
            <a:normAutofit/>
          </a:bodyPr>
          <a:lstStyle/>
          <a:p>
            <a:pPr marL="0" indent="0">
              <a:buNone/>
            </a:pPr>
            <a:r>
              <a:rPr lang="hr-HR" dirty="0"/>
              <a:t>U drugoj polovici 19. stoljeću dolazi do gospodarskog jačanja i širenja teritorija Sjedinjenih Američkih Država. Unatoč tome Sjever i Jug su se gospodarski vrlo razlikovali. Dok su na Jugu prevladavali zemljoposjedi, na Sjeveru se razvijaju manufakture i kasnije tvornice.  </a:t>
            </a:r>
          </a:p>
          <a:p>
            <a:endParaRPr lang="hr-HR" dirty="0"/>
          </a:p>
          <a:p>
            <a:endParaRPr lang="hr-HR" dirty="0"/>
          </a:p>
        </p:txBody>
      </p:sp>
      <p:pic>
        <p:nvPicPr>
          <p:cNvPr id="6" name="Picture 5" descr="us_1880"/>
          <p:cNvPicPr>
            <a:picLocks noChangeAspect="1" noChangeArrowheads="1"/>
          </p:cNvPicPr>
          <p:nvPr/>
        </p:nvPicPr>
        <p:blipFill>
          <a:blip r:embed="rId2">
            <a:clrChange>
              <a:clrFrom>
                <a:srgbClr val="FFFFFF"/>
              </a:clrFrom>
              <a:clrTo>
                <a:srgbClr val="FFFFFF">
                  <a:alpha val="0"/>
                </a:srgbClr>
              </a:clrTo>
            </a:clrChange>
            <a:lum bright="-6000" contrast="6000"/>
          </a:blip>
          <a:srcRect/>
          <a:stretch>
            <a:fillRect/>
          </a:stretch>
        </p:blipFill>
        <p:spPr bwMode="auto">
          <a:xfrm>
            <a:off x="399393" y="1058916"/>
            <a:ext cx="6766190" cy="3145221"/>
          </a:xfrm>
          <a:prstGeom prst="rect">
            <a:avLst/>
          </a:prstGeom>
          <a:noFill/>
        </p:spPr>
      </p:pic>
      <p:sp>
        <p:nvSpPr>
          <p:cNvPr id="7" name="Text Box 13"/>
          <p:cNvSpPr txBox="1">
            <a:spLocks noChangeArrowheads="1"/>
          </p:cNvSpPr>
          <p:nvPr/>
        </p:nvSpPr>
        <p:spPr bwMode="auto">
          <a:xfrm>
            <a:off x="2890345" y="2128126"/>
            <a:ext cx="1387366" cy="400110"/>
          </a:xfrm>
          <a:prstGeom prst="rect">
            <a:avLst/>
          </a:prstGeom>
          <a:noFill/>
          <a:ln w="9525">
            <a:noFill/>
            <a:miter lim="800000"/>
            <a:headEnd/>
            <a:tailEnd/>
          </a:ln>
          <a:effectLst/>
        </p:spPr>
        <p:txBody>
          <a:bodyPr wrap="square">
            <a:spAutoFit/>
          </a:bodyPr>
          <a:lstStyle/>
          <a:p>
            <a:pPr>
              <a:spcBef>
                <a:spcPct val="50000"/>
              </a:spcBef>
            </a:pPr>
            <a:r>
              <a:rPr lang="hr-HR" sz="2000" b="1" dirty="0"/>
              <a:t>pšenica</a:t>
            </a:r>
            <a:endParaRPr lang="en-US" sz="2000" b="1" dirty="0"/>
          </a:p>
        </p:txBody>
      </p:sp>
      <p:sp>
        <p:nvSpPr>
          <p:cNvPr id="8" name="Text Box 9"/>
          <p:cNvSpPr txBox="1">
            <a:spLocks noChangeArrowheads="1"/>
          </p:cNvSpPr>
          <p:nvPr/>
        </p:nvSpPr>
        <p:spPr bwMode="auto">
          <a:xfrm>
            <a:off x="2883339" y="1608084"/>
            <a:ext cx="5080000" cy="400110"/>
          </a:xfrm>
          <a:prstGeom prst="rect">
            <a:avLst/>
          </a:prstGeom>
          <a:noFill/>
          <a:ln w="9525">
            <a:noFill/>
            <a:miter lim="800000"/>
            <a:headEnd/>
            <a:tailEnd/>
          </a:ln>
          <a:effectLst/>
        </p:spPr>
        <p:txBody>
          <a:bodyPr>
            <a:spAutoFit/>
          </a:bodyPr>
          <a:lstStyle/>
          <a:p>
            <a:pPr algn="ctr">
              <a:spcBef>
                <a:spcPct val="50000"/>
              </a:spcBef>
            </a:pPr>
            <a:r>
              <a:rPr lang="hr-HR" sz="2000" b="1" dirty="0" smtClean="0"/>
              <a:t>poduzetništvo </a:t>
            </a:r>
            <a:r>
              <a:rPr lang="hr-HR" sz="2000" b="1" dirty="0"/>
              <a:t>i industrija</a:t>
            </a:r>
            <a:endParaRPr lang="en-US" sz="2000" b="1" dirty="0"/>
          </a:p>
        </p:txBody>
      </p:sp>
      <p:sp>
        <p:nvSpPr>
          <p:cNvPr id="9" name="Text Box 11"/>
          <p:cNvSpPr txBox="1">
            <a:spLocks noChangeArrowheads="1"/>
          </p:cNvSpPr>
          <p:nvPr/>
        </p:nvSpPr>
        <p:spPr bwMode="auto">
          <a:xfrm>
            <a:off x="4179614" y="2795751"/>
            <a:ext cx="2540000" cy="400110"/>
          </a:xfrm>
          <a:prstGeom prst="rect">
            <a:avLst/>
          </a:prstGeom>
          <a:noFill/>
          <a:ln w="9525">
            <a:noFill/>
            <a:miter lim="800000"/>
            <a:headEnd/>
            <a:tailEnd/>
          </a:ln>
          <a:effectLst/>
        </p:spPr>
        <p:txBody>
          <a:bodyPr>
            <a:spAutoFit/>
          </a:bodyPr>
          <a:lstStyle/>
          <a:p>
            <a:pPr>
              <a:spcBef>
                <a:spcPct val="50000"/>
              </a:spcBef>
            </a:pPr>
            <a:r>
              <a:rPr lang="hr-HR" sz="2000" b="1" dirty="0"/>
              <a:t>pamuk</a:t>
            </a:r>
            <a:endParaRPr lang="en-US" sz="2000" b="1" dirty="0"/>
          </a:p>
        </p:txBody>
      </p:sp>
    </p:spTree>
    <p:extLst>
      <p:ext uri="{BB962C8B-B14F-4D97-AF65-F5344CB8AC3E}">
        <p14:creationId xmlns:p14="http://schemas.microsoft.com/office/powerpoint/2010/main" xmlns="" val="68598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hr-HR" dirty="0"/>
              <a:t>Poduzetništvo i industrija</a:t>
            </a:r>
            <a:endParaRPr lang="en-US" dirty="0"/>
          </a:p>
        </p:txBody>
      </p:sp>
      <p:sp>
        <p:nvSpPr>
          <p:cNvPr id="15363" name="Rectangle 3"/>
          <p:cNvSpPr>
            <a:spLocks noGrp="1" noChangeArrowheads="1"/>
          </p:cNvSpPr>
          <p:nvPr>
            <p:ph type="body" idx="1"/>
          </p:nvPr>
        </p:nvSpPr>
        <p:spPr/>
        <p:txBody>
          <a:bodyPr>
            <a:normAutofit/>
          </a:bodyPr>
          <a:lstStyle/>
          <a:p>
            <a:r>
              <a:rPr lang="hr-HR" sz="3600" dirty="0" smtClean="0"/>
              <a:t>države </a:t>
            </a:r>
            <a:r>
              <a:rPr lang="hr-HR" sz="3600" dirty="0"/>
              <a:t>na sjeveroistoku, uz Atlantski ocean bile su glavna središta industrije, trgovine i </a:t>
            </a:r>
            <a:r>
              <a:rPr lang="hr-HR" sz="3600" dirty="0" smtClean="0"/>
              <a:t>bankarstva</a:t>
            </a:r>
          </a:p>
          <a:p>
            <a:r>
              <a:rPr lang="hr-HR" sz="3600" dirty="0" smtClean="0"/>
              <a:t>najvažniji </a:t>
            </a:r>
            <a:r>
              <a:rPr lang="hr-HR" sz="3600" dirty="0"/>
              <a:t>proizvodi tog područja bili su: tekstil, konfekcija, drvo, strojevi, kožni i vuneni </a:t>
            </a:r>
            <a:r>
              <a:rPr lang="hr-HR" sz="3600" dirty="0" smtClean="0"/>
              <a:t>proizvodi</a:t>
            </a:r>
            <a:endParaRPr lang="en-US" sz="3600" dirty="0"/>
          </a:p>
        </p:txBody>
      </p:sp>
      <p:sp>
        <p:nvSpPr>
          <p:cNvPr id="15367" name="Rectangle 7"/>
          <p:cNvSpPr>
            <a:spLocks noChangeArrowheads="1"/>
          </p:cNvSpPr>
          <p:nvPr/>
        </p:nvSpPr>
        <p:spPr bwMode="auto">
          <a:xfrm>
            <a:off x="613833" y="6245225"/>
            <a:ext cx="2844800" cy="476250"/>
          </a:xfrm>
          <a:prstGeom prst="rect">
            <a:avLst/>
          </a:prstGeom>
          <a:noFill/>
          <a:ln w="9525">
            <a:noFill/>
            <a:miter lim="800000"/>
            <a:headEnd/>
            <a:tailEnd/>
          </a:ln>
          <a:effectLst/>
        </p:spPr>
        <p:txBody>
          <a:bodyPr/>
          <a:lstStyle/>
          <a:p>
            <a:endParaRPr lang="hr-HR" sz="1400"/>
          </a:p>
        </p:txBody>
      </p:sp>
      <p:sp>
        <p:nvSpPr>
          <p:cNvPr id="15368" name="Rectangle 8"/>
          <p:cNvSpPr>
            <a:spLocks noChangeArrowheads="1"/>
          </p:cNvSpPr>
          <p:nvPr/>
        </p:nvSpPr>
        <p:spPr bwMode="auto">
          <a:xfrm>
            <a:off x="4169833" y="6245225"/>
            <a:ext cx="3860800" cy="476250"/>
          </a:xfrm>
          <a:prstGeom prst="rect">
            <a:avLst/>
          </a:prstGeom>
          <a:noFill/>
          <a:ln w="9525">
            <a:noFill/>
            <a:miter lim="800000"/>
            <a:headEnd/>
            <a:tailEnd/>
          </a:ln>
          <a:effectLst/>
        </p:spPr>
        <p:txBody>
          <a:bodyPr/>
          <a:lstStyle/>
          <a:p>
            <a:pPr algn="ctr"/>
            <a:endParaRPr lang="hr-HR" sz="1400"/>
          </a:p>
        </p:txBody>
      </p:sp>
      <p:sp>
        <p:nvSpPr>
          <p:cNvPr id="15375" name="AutoShape 15">
            <a:hlinkClick r:id="" action="ppaction://hlinkshowjump?jump=nextslide"/>
          </p:cNvPr>
          <p:cNvSpPr>
            <a:spLocks noChangeArrowheads="1"/>
          </p:cNvSpPr>
          <p:nvPr/>
        </p:nvSpPr>
        <p:spPr bwMode="auto">
          <a:xfrm rot="-16200000">
            <a:off x="11614945" y="6186224"/>
            <a:ext cx="144463" cy="167217"/>
          </a:xfrm>
          <a:prstGeom prst="triangle">
            <a:avLst>
              <a:gd name="adj" fmla="val 50000"/>
            </a:avLst>
          </a:prstGeom>
          <a:solidFill>
            <a:srgbClr val="FFFFCC"/>
          </a:solidFill>
          <a:ln w="19050">
            <a:noFill/>
            <a:miter lim="800000"/>
            <a:headEnd/>
            <a:tailEnd/>
          </a:ln>
          <a:effectLst/>
        </p:spPr>
        <p:txBody>
          <a:bodyPr wrap="none" anchor="ctr"/>
          <a:lstStyle/>
          <a:p>
            <a:endParaRPr lang="hr-H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hr-HR"/>
              <a:t>Strojevi i poljoprivreda</a:t>
            </a:r>
            <a:endParaRPr lang="en-US"/>
          </a:p>
        </p:txBody>
      </p:sp>
      <p:sp>
        <p:nvSpPr>
          <p:cNvPr id="16387" name="Rectangle 3"/>
          <p:cNvSpPr>
            <a:spLocks noGrp="1" noChangeArrowheads="1"/>
          </p:cNvSpPr>
          <p:nvPr>
            <p:ph type="body" idx="1"/>
          </p:nvPr>
        </p:nvSpPr>
        <p:spPr>
          <a:xfrm>
            <a:off x="609600" y="1219200"/>
            <a:ext cx="10972800" cy="5257800"/>
          </a:xfrm>
        </p:spPr>
        <p:txBody>
          <a:bodyPr/>
          <a:lstStyle/>
          <a:p>
            <a:endParaRPr lang="hr-HR" sz="3600" dirty="0" smtClean="0"/>
          </a:p>
          <a:p>
            <a:r>
              <a:rPr lang="hr-HR" sz="3600" dirty="0" smtClean="0"/>
              <a:t> Srednji zapad proizvodio je gotovo polovicu pšenice u SAD-u</a:t>
            </a:r>
            <a:endParaRPr lang="en-US" sz="3600" dirty="0" smtClean="0"/>
          </a:p>
          <a:p>
            <a:r>
              <a:rPr lang="hr-HR" sz="3600" dirty="0" smtClean="0"/>
              <a:t> uvođenjem </a:t>
            </a:r>
            <a:r>
              <a:rPr lang="hr-HR" sz="3600" dirty="0"/>
              <a:t>strojeva smanjila se potreba za radnom snagom, a povećala proizvodnja na </a:t>
            </a:r>
            <a:r>
              <a:rPr lang="hr-HR" sz="3600" dirty="0" smtClean="0"/>
              <a:t>farmama</a:t>
            </a:r>
            <a:endParaRPr lang="en-US" sz="3600" dirty="0"/>
          </a:p>
        </p:txBody>
      </p:sp>
      <p:sp>
        <p:nvSpPr>
          <p:cNvPr id="16391" name="Rectangle 7"/>
          <p:cNvSpPr>
            <a:spLocks noChangeArrowheads="1"/>
          </p:cNvSpPr>
          <p:nvPr/>
        </p:nvSpPr>
        <p:spPr bwMode="auto">
          <a:xfrm>
            <a:off x="4169833" y="6245225"/>
            <a:ext cx="3860800" cy="476250"/>
          </a:xfrm>
          <a:prstGeom prst="rect">
            <a:avLst/>
          </a:prstGeom>
          <a:noFill/>
          <a:ln w="9525">
            <a:noFill/>
            <a:miter lim="800000"/>
            <a:headEnd/>
            <a:tailEnd/>
          </a:ln>
          <a:effectLst/>
        </p:spPr>
        <p:txBody>
          <a:bodyPr/>
          <a:lstStyle/>
          <a:p>
            <a:pPr algn="ctr"/>
            <a:endParaRPr lang="hr-HR" sz="1400"/>
          </a:p>
        </p:txBody>
      </p:sp>
      <p:sp>
        <p:nvSpPr>
          <p:cNvPr id="16392" name="Rectangle 8"/>
          <p:cNvSpPr>
            <a:spLocks noChangeArrowheads="1"/>
          </p:cNvSpPr>
          <p:nvPr/>
        </p:nvSpPr>
        <p:spPr bwMode="auto">
          <a:xfrm>
            <a:off x="8741833" y="6245225"/>
            <a:ext cx="2844800" cy="476250"/>
          </a:xfrm>
          <a:prstGeom prst="rect">
            <a:avLst/>
          </a:prstGeom>
          <a:noFill/>
          <a:ln w="9525">
            <a:noFill/>
            <a:miter lim="800000"/>
            <a:headEnd/>
            <a:tailEnd/>
          </a:ln>
          <a:effectLst/>
        </p:spPr>
        <p:txBody>
          <a:bodyPr/>
          <a:lstStyle/>
          <a:p>
            <a:pPr algn="r"/>
            <a:endParaRPr lang="hr-H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charRg st="0" end="93"/>
                                            </p:txEl>
                                          </p:spTgt>
                                        </p:tgtEl>
                                        <p:attrNameLst>
                                          <p:attrName>style.visibility</p:attrName>
                                        </p:attrNameLst>
                                      </p:cBhvr>
                                      <p:to>
                                        <p:strVal val="visible"/>
                                      </p:to>
                                    </p:set>
                                    <p:anim calcmode="lin" valueType="num">
                                      <p:cBhvr additive="base">
                                        <p:cTn id="7" dur="2000" fill="hold"/>
                                        <p:tgtEl>
                                          <p:spTgt spid="16387">
                                            <p:txEl>
                                              <p:charRg st="0" end="9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387">
                                            <p:txEl>
                                              <p:charRg st="0" end="9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charRg st="93" end="154"/>
                                            </p:txEl>
                                          </p:spTgt>
                                        </p:tgtEl>
                                        <p:attrNameLst>
                                          <p:attrName>style.visibility</p:attrName>
                                        </p:attrNameLst>
                                      </p:cBhvr>
                                      <p:to>
                                        <p:strVal val="visible"/>
                                      </p:to>
                                    </p:set>
                                    <p:anim calcmode="lin" valueType="num">
                                      <p:cBhvr additive="base">
                                        <p:cTn id="13" dur="2000" fill="hold"/>
                                        <p:tgtEl>
                                          <p:spTgt spid="16387">
                                            <p:txEl>
                                              <p:charRg st="93" end="15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6387">
                                            <p:txEl>
                                              <p:charRg st="93" end="15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charRg st="154" end="154"/>
                                            </p:txEl>
                                          </p:spTgt>
                                        </p:tgtEl>
                                        <p:attrNameLst>
                                          <p:attrName>style.visibility</p:attrName>
                                        </p:attrNameLst>
                                      </p:cBhvr>
                                      <p:to>
                                        <p:strVal val="visible"/>
                                      </p:to>
                                    </p:set>
                                    <p:anim calcmode="lin" valueType="num">
                                      <p:cBhvr additive="base">
                                        <p:cTn id="19" dur="2000" fill="hold"/>
                                        <p:tgtEl>
                                          <p:spTgt spid="16387">
                                            <p:txEl>
                                              <p:charRg st="154" end="15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6387">
                                            <p:txEl>
                                              <p:charRg st="154" end="15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04800"/>
            <a:ext cx="10972800" cy="914400"/>
          </a:xfrm>
        </p:spPr>
        <p:txBody>
          <a:bodyPr/>
          <a:lstStyle/>
          <a:p>
            <a:r>
              <a:rPr lang="hr-HR"/>
              <a:t>Strojevi</a:t>
            </a:r>
            <a:endParaRPr lang="en-US"/>
          </a:p>
        </p:txBody>
      </p:sp>
      <p:sp>
        <p:nvSpPr>
          <p:cNvPr id="52227" name="Rectangle 3"/>
          <p:cNvSpPr>
            <a:spLocks noGrp="1" noChangeArrowheads="1"/>
          </p:cNvSpPr>
          <p:nvPr>
            <p:ph type="body" idx="1"/>
          </p:nvPr>
        </p:nvSpPr>
        <p:spPr>
          <a:xfrm>
            <a:off x="812800" y="4876800"/>
            <a:ext cx="10972800" cy="1600200"/>
          </a:xfrm>
        </p:spPr>
        <p:txBody>
          <a:bodyPr/>
          <a:lstStyle/>
          <a:p>
            <a:r>
              <a:rPr lang="en-US"/>
              <a:t>McCormick</a:t>
            </a:r>
            <a:r>
              <a:rPr lang="hr-HR"/>
              <a:t>ova žetelica omogućila je porast proizvodnje pšenice na srednjem zapadu</a:t>
            </a:r>
            <a:r>
              <a:rPr lang="en-US"/>
              <a:t>. </a:t>
            </a:r>
          </a:p>
        </p:txBody>
      </p:sp>
      <p:pic>
        <p:nvPicPr>
          <p:cNvPr id="52229" name="Picture 5" descr="combo"/>
          <p:cNvPicPr>
            <a:picLocks noChangeAspect="1" noChangeArrowheads="1"/>
          </p:cNvPicPr>
          <p:nvPr/>
        </p:nvPicPr>
        <p:blipFill>
          <a:blip r:embed="rId3"/>
          <a:srcRect/>
          <a:stretch>
            <a:fillRect/>
          </a:stretch>
        </p:blipFill>
        <p:spPr bwMode="auto">
          <a:xfrm>
            <a:off x="1524000" y="1143000"/>
            <a:ext cx="9550400" cy="3581400"/>
          </a:xfrm>
          <a:prstGeom prst="rect">
            <a:avLst/>
          </a:prstGeom>
          <a:noFill/>
        </p:spPr>
      </p:pic>
      <p:sp>
        <p:nvSpPr>
          <p:cNvPr id="52232" name="Rectangle 8"/>
          <p:cNvSpPr>
            <a:spLocks noChangeArrowheads="1"/>
          </p:cNvSpPr>
          <p:nvPr/>
        </p:nvSpPr>
        <p:spPr bwMode="auto">
          <a:xfrm>
            <a:off x="613833" y="6245225"/>
            <a:ext cx="2844800" cy="476250"/>
          </a:xfrm>
          <a:prstGeom prst="rect">
            <a:avLst/>
          </a:prstGeom>
          <a:noFill/>
          <a:ln w="9525">
            <a:noFill/>
            <a:miter lim="800000"/>
            <a:headEnd/>
            <a:tailEnd/>
          </a:ln>
          <a:effectLst/>
        </p:spPr>
        <p:txBody>
          <a:bodyPr/>
          <a:lstStyle/>
          <a:p>
            <a:endParaRPr lang="hr-HR" sz="1400"/>
          </a:p>
        </p:txBody>
      </p:sp>
      <p:sp>
        <p:nvSpPr>
          <p:cNvPr id="52233" name="Rectangle 9"/>
          <p:cNvSpPr>
            <a:spLocks noChangeArrowheads="1"/>
          </p:cNvSpPr>
          <p:nvPr/>
        </p:nvSpPr>
        <p:spPr bwMode="auto">
          <a:xfrm>
            <a:off x="4169833" y="6245225"/>
            <a:ext cx="3860800" cy="476250"/>
          </a:xfrm>
          <a:prstGeom prst="rect">
            <a:avLst/>
          </a:prstGeom>
          <a:noFill/>
          <a:ln w="9525">
            <a:noFill/>
            <a:miter lim="800000"/>
            <a:headEnd/>
            <a:tailEnd/>
          </a:ln>
          <a:effectLst/>
        </p:spPr>
        <p:txBody>
          <a:bodyPr/>
          <a:lstStyle/>
          <a:p>
            <a:pPr algn="ctr"/>
            <a:endParaRPr lang="hr-HR" sz="1400"/>
          </a:p>
        </p:txBody>
      </p:sp>
      <p:sp>
        <p:nvSpPr>
          <p:cNvPr id="52234" name="Rectangle 10"/>
          <p:cNvSpPr>
            <a:spLocks noChangeArrowheads="1"/>
          </p:cNvSpPr>
          <p:nvPr/>
        </p:nvSpPr>
        <p:spPr bwMode="auto">
          <a:xfrm>
            <a:off x="8741833" y="6245225"/>
            <a:ext cx="2844800" cy="476250"/>
          </a:xfrm>
          <a:prstGeom prst="rect">
            <a:avLst/>
          </a:prstGeom>
          <a:noFill/>
          <a:ln w="9525">
            <a:noFill/>
            <a:miter lim="800000"/>
            <a:headEnd/>
            <a:tailEnd/>
          </a:ln>
          <a:effectLst/>
        </p:spPr>
        <p:txBody>
          <a:bodyPr/>
          <a:lstStyle/>
          <a:p>
            <a:pPr algn="r"/>
            <a:endParaRPr lang="hr-H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wipe(up)">
                                      <p:cBhvr>
                                        <p:cTn id="7" dur="2000"/>
                                        <p:tgtEl>
                                          <p:spTgt spid="52229"/>
                                        </p:tgtEl>
                                      </p:cBhvr>
                                    </p:animEffect>
                                  </p:childTnLst>
                                  <p:subTnLst>
                                    <p:audio>
                                      <p:cMediaNode>
                                        <p:cTn display="0" masterRel="sameClick">
                                          <p:stCondLst>
                                            <p:cond evt="begin" delay="0">
                                              <p:tn val="5"/>
                                            </p:cond>
                                          </p:stCondLst>
                                          <p:endCondLst>
                                            <p:cond evt="onStopAudio" delay="0">
                                              <p:tgtEl>
                                                <p:sldTgt/>
                                              </p:tgtEl>
                                            </p:cond>
                                          </p:endCondLst>
                                        </p:cTn>
                                        <p:tgtEl>
                                          <p:sndTgt r:embed="rId2" name="metalgr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sta drv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TM03090434[[fn=Slog od drveta]]</Template>
  <TotalTime>509</TotalTime>
  <Words>932</Words>
  <Application>Microsoft Office PowerPoint</Application>
  <PresentationFormat>Custom</PresentationFormat>
  <Paragraphs>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Vrsta drva</vt:lpstr>
      <vt:lpstr>SJEDINJENE AMERIČKE DRŽAVE</vt:lpstr>
      <vt:lpstr>Nakon današnje lekcije moći češ:</vt:lpstr>
      <vt:lpstr>starosjedioci</vt:lpstr>
      <vt:lpstr>Slide 4</vt:lpstr>
      <vt:lpstr>Slide 5</vt:lpstr>
      <vt:lpstr>SJEVER I JUG SAD-A</vt:lpstr>
      <vt:lpstr>Poduzetništvo i industrija</vt:lpstr>
      <vt:lpstr>Strojevi i poljoprivreda</vt:lpstr>
      <vt:lpstr>Strojevi</vt:lpstr>
      <vt:lpstr>Pamuk i plantaže</vt:lpstr>
      <vt:lpstr>Slide 11</vt:lpstr>
      <vt:lpstr>ROBOVI</vt:lpstr>
      <vt:lpstr>ABRAHAM LINCOLN</vt:lpstr>
      <vt:lpstr>Države s ropstvom</vt:lpstr>
      <vt:lpstr>GRAĐANSKI RAT U saD-U</vt:lpstr>
      <vt:lpstr>Slide 16</vt:lpstr>
      <vt:lpstr>POSLJEDICE RATA</vt:lpstr>
      <vt:lpstr>Slide 18</vt:lpstr>
      <vt:lpstr>Planina rushmore</vt:lpstr>
      <vt:lpstr>DOŠLI STE DO KRAJA! Uživajte u produženom vikendu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SJEDINJENE AMERIČKE DRŽAVE</dc:title>
  <dc:creator>Korisnik</dc:creator>
  <cp:lastModifiedBy>Mešo mekentoš</cp:lastModifiedBy>
  <cp:revision>19</cp:revision>
  <dcterms:created xsi:type="dcterms:W3CDTF">2020-03-31T16:55:22Z</dcterms:created>
  <dcterms:modified xsi:type="dcterms:W3CDTF">2020-04-30T06:28:17Z</dcterms:modified>
</cp:coreProperties>
</file>